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9" r:id="rId1"/>
  </p:sldMasterIdLst>
  <p:notesMasterIdLst>
    <p:notesMasterId r:id="rId38"/>
  </p:notesMasterIdLst>
  <p:handoutMasterIdLst>
    <p:handoutMasterId r:id="rId39"/>
  </p:handoutMasterIdLst>
  <p:sldIdLst>
    <p:sldId id="493" r:id="rId2"/>
    <p:sldId id="543" r:id="rId3"/>
    <p:sldId id="539" r:id="rId4"/>
    <p:sldId id="542" r:id="rId5"/>
    <p:sldId id="544" r:id="rId6"/>
    <p:sldId id="559" r:id="rId7"/>
    <p:sldId id="560" r:id="rId8"/>
    <p:sldId id="561" r:id="rId9"/>
    <p:sldId id="545" r:id="rId10"/>
    <p:sldId id="546" r:id="rId11"/>
    <p:sldId id="547" r:id="rId12"/>
    <p:sldId id="562" r:id="rId13"/>
    <p:sldId id="548" r:id="rId14"/>
    <p:sldId id="549" r:id="rId15"/>
    <p:sldId id="550" r:id="rId16"/>
    <p:sldId id="577" r:id="rId17"/>
    <p:sldId id="551" r:id="rId18"/>
    <p:sldId id="552" r:id="rId19"/>
    <p:sldId id="553" r:id="rId20"/>
    <p:sldId id="554" r:id="rId21"/>
    <p:sldId id="555" r:id="rId22"/>
    <p:sldId id="556" r:id="rId23"/>
    <p:sldId id="557" r:id="rId24"/>
    <p:sldId id="558" r:id="rId25"/>
    <p:sldId id="573" r:id="rId26"/>
    <p:sldId id="575" r:id="rId27"/>
    <p:sldId id="574" r:id="rId28"/>
    <p:sldId id="576" r:id="rId29"/>
    <p:sldId id="578" r:id="rId30"/>
    <p:sldId id="579" r:id="rId31"/>
    <p:sldId id="580" r:id="rId32"/>
    <p:sldId id="582" r:id="rId33"/>
    <p:sldId id="581" r:id="rId34"/>
    <p:sldId id="583" r:id="rId35"/>
    <p:sldId id="584" r:id="rId36"/>
    <p:sldId id="537" r:id="rId37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05">
          <p15:clr>
            <a:srgbClr val="A4A3A4"/>
          </p15:clr>
        </p15:guide>
        <p15:guide id="2" orient="horz" pos="4002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>
          <p15:clr>
            <a:srgbClr val="A4A3A4"/>
          </p15:clr>
        </p15:guide>
        <p15:guide id="2" pos="221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errmann, Cynthia A.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F4F97"/>
    <a:srgbClr val="F6CE86"/>
    <a:srgbClr val="AEF8E5"/>
    <a:srgbClr val="0A8464"/>
    <a:srgbClr val="0DB78A"/>
    <a:srgbClr val="D68F10"/>
    <a:srgbClr val="F1B13D"/>
    <a:srgbClr val="10D6A2"/>
    <a:srgbClr val="2DEFBC"/>
    <a:srgbClr val="11D9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53" autoAdjust="0"/>
    <p:restoredTop sz="96012" autoAdjust="0"/>
  </p:normalViewPr>
  <p:slideViewPr>
    <p:cSldViewPr snapToGrid="0">
      <p:cViewPr varScale="1">
        <p:scale>
          <a:sx n="128" d="100"/>
          <a:sy n="128" d="100"/>
        </p:scale>
        <p:origin x="600" y="176"/>
      </p:cViewPr>
      <p:guideLst>
        <p:guide orient="horz" pos="905"/>
        <p:guide orient="horz" pos="400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Objects="1">
      <p:cViewPr varScale="1">
        <p:scale>
          <a:sx n="165" d="100"/>
          <a:sy n="165" d="100"/>
        </p:scale>
        <p:origin x="-5256" y="-112"/>
      </p:cViewPr>
      <p:guideLst>
        <p:guide orient="horz" pos="2932"/>
        <p:guide pos="221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/>
            </a:lvl1pPr>
          </a:lstStyle>
          <a:p>
            <a:fld id="{7A1D2F2F-8618-2143-A89B-2D6D3F007EBC}" type="datetimeFigureOut">
              <a:rPr lang="en-US" smtClean="0">
                <a:latin typeface="Arial"/>
              </a:rPr>
              <a:pPr/>
              <a:t>2/11/23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/>
            </a:lvl1pPr>
          </a:lstStyle>
          <a:p>
            <a:fld id="{CE221CE3-F987-1944-AB66-8BE5522C5EC6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28481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png>
</file>

<file path=ppt/media/image31.png>
</file>

<file path=ppt/media/image4.png>
</file>

<file path=ppt/media/image43.png>
</file>

<file path=ppt/media/image4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>
                <a:latin typeface="Arial"/>
              </a:defRPr>
            </a:lvl1pPr>
          </a:lstStyle>
          <a:p>
            <a:fld id="{D8B0A143-2353-BE4A-A6C4-57C9AE3FBC68}" type="datetimeFigureOut">
              <a:rPr lang="en-US" smtClean="0"/>
              <a:pPr/>
              <a:t>2/11/23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53" tIns="46627" rIns="93253" bIns="4662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5"/>
            <a:ext cx="5618480" cy="4189095"/>
          </a:xfrm>
          <a:prstGeom prst="rect">
            <a:avLst/>
          </a:prstGeom>
        </p:spPr>
        <p:txBody>
          <a:bodyPr vert="horz" lIns="93253" tIns="46627" rIns="93253" bIns="46627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>
                <a:latin typeface="Arial"/>
              </a:defRPr>
            </a:lvl1pPr>
          </a:lstStyle>
          <a:p>
            <a:fld id="{4CFDF800-FE0E-A944-8AC1-D57C07B352F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650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-378" y="6316956"/>
            <a:ext cx="9144000" cy="544880"/>
          </a:xfrm>
          <a:prstGeom prst="rect">
            <a:avLst/>
          </a:prstGeom>
          <a:gradFill flip="none" rotWithShape="1">
            <a:gsLst>
              <a:gs pos="0">
                <a:srgbClr val="294861"/>
              </a:gs>
              <a:gs pos="46000">
                <a:schemeClr val="accent1">
                  <a:lumMod val="50000"/>
                </a:schemeClr>
              </a:gs>
              <a:gs pos="100000">
                <a:srgbClr val="4388B8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" y="3574553"/>
            <a:ext cx="9143245" cy="2742973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0" y="565126"/>
            <a:ext cx="8229600" cy="1447576"/>
          </a:xfrm>
        </p:spPr>
        <p:txBody>
          <a:bodyPr anchor="b" anchorCtr="0"/>
          <a:lstStyle>
            <a:lvl1pPr>
              <a:lnSpc>
                <a:spcPts val="3800"/>
              </a:lnSpc>
              <a:defRPr sz="3600" b="1" i="0">
                <a:solidFill>
                  <a:schemeClr val="accent1">
                    <a:lumMod val="75000"/>
                  </a:schemeClr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57201" y="2024863"/>
            <a:ext cx="5629274" cy="369888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buNone/>
              <a:defRPr sz="2000" b="0">
                <a:latin typeface="Arial"/>
                <a:cs typeface="Arial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1" y="3096715"/>
            <a:ext cx="4572000" cy="477838"/>
          </a:xfrm>
        </p:spPr>
        <p:txBody>
          <a:bodyPr rIns="182880" anchor="b" anchorCtr="0">
            <a:noAutofit/>
          </a:bodyPr>
          <a:lstStyle>
            <a:lvl1pPr marL="57150" indent="0" algn="r">
              <a:spcBef>
                <a:spcPts val="0"/>
              </a:spcBef>
              <a:buNone/>
              <a:defRPr sz="1600" b="0"/>
            </a:lvl1pPr>
            <a:lvl2pPr marL="342900" indent="0" algn="r">
              <a:buNone/>
              <a:defRPr sz="1600" b="0"/>
            </a:lvl2pPr>
            <a:lvl3pPr marL="628650" indent="0" algn="r">
              <a:buNone/>
              <a:defRPr sz="1600" b="0"/>
            </a:lvl3pPr>
            <a:lvl4pPr marL="857250" indent="0" algn="r">
              <a:buNone/>
              <a:defRPr sz="1600" b="0"/>
            </a:lvl4pPr>
            <a:lvl5pPr marL="1085850" indent="0" algn="r">
              <a:buNone/>
              <a:defRPr sz="1600" b="0"/>
            </a:lvl5pPr>
          </a:lstStyle>
          <a:p>
            <a:pPr lvl="0"/>
            <a:r>
              <a:rPr lang="en-US" dirty="0"/>
              <a:t>Authors 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68385" y="6416000"/>
            <a:ext cx="4503614" cy="43550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algn="l" defTabSz="457200" rtl="0" eaLnBrk="1" latinLnBrk="0" hangingPunct="1">
              <a:lnSpc>
                <a:spcPct val="90000"/>
              </a:lnSpc>
              <a:spcAft>
                <a:spcPts val="300"/>
              </a:spcAft>
            </a:pPr>
            <a:r>
              <a:rPr lang="en-US" sz="80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Arial"/>
              </a:rPr>
              <a:t>LLNL-PRES-841856</a:t>
            </a:r>
            <a:endParaRPr lang="en-US" sz="800" kern="1200" dirty="0">
              <a:solidFill>
                <a:schemeClr val="bg1"/>
              </a:solidFill>
              <a:effectLst/>
              <a:latin typeface="Arial"/>
              <a:ea typeface="+mn-ea"/>
              <a:cs typeface="Arial"/>
            </a:endParaRPr>
          </a:p>
          <a:p>
            <a:pPr marL="0" algn="l" defTabSz="457200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700" kern="120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This work was performed under the auspices of the</a:t>
            </a:r>
            <a:r>
              <a:rPr lang="en-US" sz="700" kern="1200" baseline="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U.S. Department of Energy by Lawrence Livermore National Laboratory under contract DE-AC52-07NA27344.</a:t>
            </a:r>
            <a:r>
              <a:rPr lang="en-US" sz="700" kern="1200" baseline="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Lawrence Livermore National Security, LLC</a:t>
            </a:r>
          </a:p>
        </p:txBody>
      </p:sp>
      <p:pic>
        <p:nvPicPr>
          <p:cNvPr id="18" name="Picture 17" descr="LLNL_Logo_WHT-LRG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7061" y="6446832"/>
            <a:ext cx="1865206" cy="314676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0" y="0"/>
            <a:ext cx="9144000" cy="112889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end page">
    <p:bg>
      <p:bgPr>
        <a:solidFill>
          <a:srgbClr val="0F4F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LNL_Logo_WHT-LRG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1852" y="5437487"/>
            <a:ext cx="3602498" cy="60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89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0" bIns="0"/>
          <a:lstStyle>
            <a:lvl1pPr eaLnBrk="1" latinLnBrk="0" hangingPunct="1">
              <a:spcBef>
                <a:spcPts val="1800"/>
              </a:spcBef>
              <a:spcAft>
                <a:spcPts val="0"/>
              </a:spcAft>
              <a:defRPr/>
            </a:lvl1pPr>
            <a:lvl2pPr eaLnBrk="1" latinLnBrk="0" hangingPunct="1">
              <a:spcAft>
                <a:spcPts val="0"/>
              </a:spcAft>
              <a:defRPr/>
            </a:lvl2pPr>
            <a:lvl3pPr eaLnBrk="1" latinLnBrk="0" hangingPunct="1">
              <a:spcAft>
                <a:spcPts val="0"/>
              </a:spcAft>
              <a:defRPr/>
            </a:lvl3pPr>
            <a:lvl4pPr eaLnBrk="1" latinLnBrk="0" hangingPunct="1">
              <a:spcAft>
                <a:spcPts val="0"/>
              </a:spcAft>
              <a:defRPr/>
            </a:lvl4pPr>
            <a:lvl5pPr eaLnBrk="1" latinLnBrk="0" hangingPunct="1">
              <a:spcAft>
                <a:spcPts val="0"/>
              </a:spcAft>
              <a:defRPr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57200" y="219507"/>
            <a:ext cx="8229600" cy="1008771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with side-text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with side-text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726214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083121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with side-by-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718649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294128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ull 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228907"/>
          </a:xfrm>
          <a:solidFill>
            <a:schemeClr val="bg1"/>
          </a:solidFill>
          <a:effectLst/>
        </p:spPr>
        <p:txBody>
          <a:bodyPr vert="horz" lIns="457200" rIns="45720" rtlCol="0" anchor="ctr" anchorCtr="0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>
            <a:lvl1pPr marL="233363" indent="0" algn="l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200" b="1" kern="12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-119742" y="6278010"/>
            <a:ext cx="9144000" cy="5029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0136"/>
            <a:ext cx="8229600" cy="1005840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1524"/>
            <a:ext cx="8229600" cy="490688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 eaLnBrk="1" latinLnBrk="0" hangingPunct="1"/>
            <a:r>
              <a:rPr kumimoji="0" lang="en-US" dirty="0"/>
              <a:t>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0" name="Rectangle 9"/>
          <p:cNvSpPr/>
          <p:nvPr/>
        </p:nvSpPr>
        <p:spPr bwMode="invGray">
          <a:xfrm>
            <a:off x="1" y="635508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>
              <a:latin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4953" y="6698646"/>
            <a:ext cx="873871" cy="9233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en-US" sz="600" dirty="0">
                <a:latin typeface="+mn-lt"/>
                <a:cs typeface="Arial"/>
              </a:rPr>
              <a:t>LLNL-PRES-841856</a:t>
            </a:r>
            <a:endParaRPr lang="en-US" sz="600" dirty="0">
              <a:latin typeface="Arial"/>
              <a:cs typeface="Arial"/>
            </a:endParaRPr>
          </a:p>
        </p:txBody>
      </p:sp>
      <p:sp>
        <p:nvSpPr>
          <p:cNvPr id="19" name="Slide Number Placeholder 7"/>
          <p:cNvSpPr txBox="1">
            <a:spLocks/>
          </p:cNvSpPr>
          <p:nvPr/>
        </p:nvSpPr>
        <p:spPr>
          <a:xfrm>
            <a:off x="8826123" y="6403252"/>
            <a:ext cx="317877" cy="454747"/>
          </a:xfrm>
          <a:prstGeom prst="rect">
            <a:avLst/>
          </a:prstGeom>
        </p:spPr>
        <p:txBody>
          <a:bodyPr rIns="45720" anchor="ctr" anchorCtr="0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D690BD-BADF-4FBD-97E7-557E707EBBB2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-6059" y="1267155"/>
            <a:ext cx="9150059" cy="0"/>
          </a:xfrm>
          <a:prstGeom prst="line">
            <a:avLst/>
          </a:prstGeom>
          <a:ln w="38100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NNSA_trans.png"/>
          <p:cNvPicPr>
            <a:picLocks noChangeAspect="1"/>
          </p:cNvPicPr>
          <p:nvPr/>
        </p:nvPicPr>
        <p:blipFill>
          <a:blip r:embed="rId12">
            <a:alphaModFix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268" y="6449398"/>
            <a:ext cx="1012806" cy="390396"/>
          </a:xfrm>
          <a:prstGeom prst="rect">
            <a:avLst/>
          </a:prstGeom>
        </p:spPr>
      </p:pic>
      <p:pic>
        <p:nvPicPr>
          <p:cNvPr id="17" name="Picture 16" descr="lab_icon_text_no_background_rgb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2" y="6502287"/>
            <a:ext cx="2731791" cy="27864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5" r:id="rId4"/>
    <p:sldLayoutId id="2147483722" r:id="rId5"/>
    <p:sldLayoutId id="2147483721" r:id="rId6"/>
    <p:sldLayoutId id="2147483717" r:id="rId7"/>
    <p:sldLayoutId id="2147483718" r:id="rId8"/>
    <p:sldLayoutId id="2147483719" r:id="rId9"/>
    <p:sldLayoutId id="2147483723" r:id="rId10"/>
  </p:sldLayoutIdLst>
  <p:hf hdr="0" ftr="0" dt="0"/>
  <p:txStyles>
    <p:titleStyle>
      <a:lvl1pPr algn="l" rtl="0" eaLnBrk="1" latinLnBrk="0" hangingPunct="1">
        <a:lnSpc>
          <a:spcPct val="90000"/>
        </a:lnSpc>
        <a:spcBef>
          <a:spcPct val="0"/>
        </a:spcBef>
        <a:buNone/>
        <a:defRPr kumimoji="0" sz="3200" b="1" kern="1200">
          <a:solidFill>
            <a:schemeClr val="accent1">
              <a:lumMod val="75000"/>
            </a:schemeClr>
          </a:solidFill>
          <a:effectLst/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85750" indent="-228600" algn="l" rtl="0" eaLnBrk="1" latinLnBrk="0" hangingPunct="1">
        <a:spcBef>
          <a:spcPts val="1800"/>
        </a:spcBef>
        <a:spcAft>
          <a:spcPts val="0"/>
        </a:spcAft>
        <a:buClr>
          <a:schemeClr val="accent1">
            <a:lumMod val="75000"/>
          </a:schemeClr>
        </a:buClr>
        <a:buSzPct val="90000"/>
        <a:buFont typeface="Wingdings" charset="2"/>
        <a:buChar char="§"/>
        <a:tabLst/>
        <a:defRPr kumimoji="0" sz="24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28650" indent="-2857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Calibri" panose="020F0502020204030204" pitchFamily="34" charset="0"/>
        <a:buChar char="—"/>
        <a:defRPr kumimoji="0"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800100" indent="-1714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defRPr kumimoji="0"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028700" indent="-171450" algn="l" rtl="0" eaLnBrk="1" latinLnBrk="0" hangingPunct="1">
        <a:spcBef>
          <a:spcPts val="0"/>
        </a:spcBef>
        <a:spcAft>
          <a:spcPts val="0"/>
        </a:spcAft>
        <a:buClrTx/>
        <a:buSzPct val="100000"/>
        <a:buFont typeface="Lucida Grande"/>
        <a:buChar char="–"/>
        <a:defRPr kumimoji="0"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257300" indent="-171450" algn="l" rtl="0" eaLnBrk="1" latinLnBrk="0" hangingPunct="1">
        <a:spcBef>
          <a:spcPts val="0"/>
        </a:spcBef>
        <a:spcAft>
          <a:spcPts val="0"/>
        </a:spcAft>
        <a:buClrTx/>
        <a:buFont typeface="Arial"/>
        <a:buChar char="•"/>
        <a:tabLst>
          <a:tab pos="1200150" algn="l"/>
        </a:tabLst>
        <a:defRPr kumimoji="0" lang="en-US" sz="1600" kern="1200" smtClean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LNL/ferdinand" TargetMode="Externa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Candidate evaluation for He3 + He4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 ENDF/B-VIII.1/beta1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70116" y="2502701"/>
            <a:ext cx="5629274" cy="1071852"/>
          </a:xfrm>
        </p:spPr>
        <p:txBody>
          <a:bodyPr/>
          <a:lstStyle/>
          <a:p>
            <a:pPr marL="58738" indent="-1588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Review for INDEN-LE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/>
              <a:t>Ian Thompson</a:t>
            </a:r>
          </a:p>
          <a:p>
            <a:pPr lvl="0"/>
            <a:r>
              <a:rPr lang="en-US" dirty="0"/>
              <a:t>Nuclear Data and Theory Group</a:t>
            </a:r>
          </a:p>
        </p:txBody>
      </p:sp>
      <p:sp>
        <p:nvSpPr>
          <p:cNvPr id="9" name="Text Placeholder 10"/>
          <p:cNvSpPr txBox="1">
            <a:spLocks/>
          </p:cNvSpPr>
          <p:nvPr/>
        </p:nvSpPr>
        <p:spPr>
          <a:xfrm>
            <a:off x="492103" y="3640568"/>
            <a:ext cx="3278508" cy="397500"/>
          </a:xfrm>
          <a:prstGeom prst="rect">
            <a:avLst/>
          </a:prstGeom>
        </p:spPr>
        <p:txBody>
          <a:bodyPr vert="horz" lIns="0" tIns="91440" rIns="0" rtlCol="0" anchor="ctr" anchorCtr="0">
            <a:noAutofit/>
          </a:bodyPr>
          <a:lstStyle/>
          <a:p>
            <a:pPr lvl="0">
              <a:lnSpc>
                <a:spcPct val="80000"/>
              </a:lnSpc>
            </a:pPr>
            <a:r>
              <a:rPr lang="en-US" sz="1600" dirty="0">
                <a:cs typeface="Lucida Handwriting"/>
              </a:rPr>
              <a:t>Feb 13,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6135A9-B369-A343-AEB4-0027EE5526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815" y="1587159"/>
            <a:ext cx="5207000" cy="4572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8B13DAA-EF8E-E646-A7D3-2FAD1FA6C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Tombrello_aa</a:t>
            </a:r>
            <a:r>
              <a:rPr lang="en-US" dirty="0"/>
              <a:t>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B4170C-952C-5D4D-8EE3-201BDE82D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5815" y="2654764"/>
            <a:ext cx="3707491" cy="3598738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FBE1315-D295-CC42-A23E-9293E299B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436622"/>
              </p:ext>
            </p:extLst>
          </p:nvPr>
        </p:nvGraphicFramePr>
        <p:xfrm>
          <a:off x="5210629" y="1392467"/>
          <a:ext cx="3708400" cy="40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90619">
                  <a:extLst>
                    <a:ext uri="{9D8B030D-6E8A-4147-A177-3AD203B41FA5}">
                      <a16:colId xmlns:a16="http://schemas.microsoft.com/office/drawing/2014/main" val="3380015483"/>
                    </a:ext>
                  </a:extLst>
                </a:gridCol>
                <a:gridCol w="674542">
                  <a:extLst>
                    <a:ext uri="{9D8B030D-6E8A-4147-A177-3AD203B41FA5}">
                      <a16:colId xmlns:a16="http://schemas.microsoft.com/office/drawing/2014/main" val="2230780438"/>
                    </a:ext>
                  </a:extLst>
                </a:gridCol>
                <a:gridCol w="598538">
                  <a:extLst>
                    <a:ext uri="{9D8B030D-6E8A-4147-A177-3AD203B41FA5}">
                      <a16:colId xmlns:a16="http://schemas.microsoft.com/office/drawing/2014/main" val="1827135764"/>
                    </a:ext>
                  </a:extLst>
                </a:gridCol>
                <a:gridCol w="544701">
                  <a:extLst>
                    <a:ext uri="{9D8B030D-6E8A-4147-A177-3AD203B41FA5}">
                      <a16:colId xmlns:a16="http://schemas.microsoft.com/office/drawing/2014/main" val="1940855098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Dataset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Chisq/pts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norm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shift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60383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Tombrello_aa.dat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3.559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1.080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-0.036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81913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56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2422D3-EDCC-E440-B485-00C618455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Spiger_aa</a:t>
            </a:r>
            <a:r>
              <a:rPr lang="en-US" dirty="0"/>
              <a:t> data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D45B241-0308-5940-815A-65C23254B2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253337"/>
              </p:ext>
            </p:extLst>
          </p:nvPr>
        </p:nvGraphicFramePr>
        <p:xfrm>
          <a:off x="5314949" y="1374596"/>
          <a:ext cx="3708400" cy="5784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90619">
                  <a:extLst>
                    <a:ext uri="{9D8B030D-6E8A-4147-A177-3AD203B41FA5}">
                      <a16:colId xmlns:a16="http://schemas.microsoft.com/office/drawing/2014/main" val="2123834341"/>
                    </a:ext>
                  </a:extLst>
                </a:gridCol>
                <a:gridCol w="674542">
                  <a:extLst>
                    <a:ext uri="{9D8B030D-6E8A-4147-A177-3AD203B41FA5}">
                      <a16:colId xmlns:a16="http://schemas.microsoft.com/office/drawing/2014/main" val="3877048416"/>
                    </a:ext>
                  </a:extLst>
                </a:gridCol>
                <a:gridCol w="598538">
                  <a:extLst>
                    <a:ext uri="{9D8B030D-6E8A-4147-A177-3AD203B41FA5}">
                      <a16:colId xmlns:a16="http://schemas.microsoft.com/office/drawing/2014/main" val="325625267"/>
                    </a:ext>
                  </a:extLst>
                </a:gridCol>
                <a:gridCol w="544701">
                  <a:extLst>
                    <a:ext uri="{9D8B030D-6E8A-4147-A177-3AD203B41FA5}">
                      <a16:colId xmlns:a16="http://schemas.microsoft.com/office/drawing/2014/main" val="209328929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Dataset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Chisq/pts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norm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shift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45188353"/>
                  </a:ext>
                </a:extLst>
              </a:tr>
              <a:tr h="3599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Spiger-A1094004-lab_aa.dat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2.633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0.929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-0.048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9030654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B696DA4D-E644-AF47-ABE3-7CCB92345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3189" y="2674374"/>
            <a:ext cx="3558152" cy="3463014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B394DDF-1B4D-AE48-A00A-A60C70F8CC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1449" y="1565388"/>
            <a:ext cx="5143500" cy="4572000"/>
          </a:xfrm>
        </p:spPr>
      </p:pic>
    </p:spTree>
    <p:extLst>
      <p:ext uri="{BB962C8B-B14F-4D97-AF65-F5344CB8AC3E}">
        <p14:creationId xmlns:p14="http://schemas.microsoft.com/office/powerpoint/2010/main" val="3621523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AF624A-AD0F-4C47-A7D3-14B6E016DE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974" y="1451282"/>
            <a:ext cx="4940247" cy="369098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0CDB3C7-E5FF-364B-84C3-E773ACEF2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Spiger_aa</a:t>
            </a:r>
            <a:r>
              <a:rPr lang="en-US" dirty="0"/>
              <a:t> data (without energy shift adjusting)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265120-FBA8-A547-8EFD-D04AFD11BCBB}"/>
              </a:ext>
            </a:extLst>
          </p:cNvPr>
          <p:cNvSpPr txBox="1"/>
          <p:nvPr/>
        </p:nvSpPr>
        <p:spPr>
          <a:xfrm>
            <a:off x="904568" y="5199289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(normalizations </a:t>
            </a:r>
            <a:r>
              <a:rPr lang="en-US" b="1" dirty="0"/>
              <a:t>not</a:t>
            </a:r>
            <a:r>
              <a:rPr lang="en-US" dirty="0"/>
              <a:t> refitted)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F4B7572-2A91-0942-98D8-EA4DC6966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265" y="1451282"/>
            <a:ext cx="3837720" cy="37480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854D7E7-B02C-DC4F-A33D-C9E6E9B4FB28}"/>
              </a:ext>
            </a:extLst>
          </p:cNvPr>
          <p:cNvSpPr txBox="1"/>
          <p:nvPr/>
        </p:nvSpPr>
        <p:spPr>
          <a:xfrm>
            <a:off x="4932591" y="5365275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Barnard data not energy-shifted.</a:t>
            </a:r>
          </a:p>
          <a:p>
            <a:r>
              <a:rPr lang="en-US" dirty="0"/>
              <a:t>Then discrepancies seen in other </a:t>
            </a:r>
            <a:br>
              <a:rPr lang="en-US" dirty="0"/>
            </a:br>
            <a:r>
              <a:rPr lang="en-US" dirty="0"/>
              <a:t>aa data sets near the 7 MeV pole.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896FA99E-2051-4F41-B0F3-24EB20C2A5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252001"/>
              </p:ext>
            </p:extLst>
          </p:nvPr>
        </p:nvGraphicFramePr>
        <p:xfrm>
          <a:off x="1357943" y="5625639"/>
          <a:ext cx="2565400" cy="406400"/>
        </p:xfrm>
        <a:graphic>
          <a:graphicData uri="http://schemas.openxmlformats.org/drawingml/2006/table">
            <a:tbl>
              <a:tblPr/>
              <a:tblGrid>
                <a:gridCol w="1890795">
                  <a:extLst>
                    <a:ext uri="{9D8B030D-6E8A-4147-A177-3AD203B41FA5}">
                      <a16:colId xmlns:a16="http://schemas.microsoft.com/office/drawing/2014/main" val="4219167483"/>
                    </a:ext>
                  </a:extLst>
                </a:gridCol>
                <a:gridCol w="674605">
                  <a:extLst>
                    <a:ext uri="{9D8B030D-6E8A-4147-A177-3AD203B41FA5}">
                      <a16:colId xmlns:a16="http://schemas.microsoft.com/office/drawing/2014/main" val="1266052018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Dataset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Chisq/pts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770317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Spiger-A1094004-lab_aa.dat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19.085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260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9452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D82DDB-8ACB-CE48-85E0-5CA37B1D7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467416"/>
            <a:ext cx="4838700" cy="4572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949C17E-EC27-FE43-ACDB-A330223A9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Mohr_aa</a:t>
            </a:r>
            <a:r>
              <a:rPr lang="en-US" dirty="0"/>
              <a:t>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C4BAA0-551C-F842-B020-5526865A8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975" y="2318656"/>
            <a:ext cx="3884309" cy="3720759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8F461B1-23FB-2E46-8945-97F428E685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2689958"/>
              </p:ext>
            </p:extLst>
          </p:nvPr>
        </p:nvGraphicFramePr>
        <p:xfrm>
          <a:off x="5282292" y="1486636"/>
          <a:ext cx="3708400" cy="40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90619">
                  <a:extLst>
                    <a:ext uri="{9D8B030D-6E8A-4147-A177-3AD203B41FA5}">
                      <a16:colId xmlns:a16="http://schemas.microsoft.com/office/drawing/2014/main" val="3807010979"/>
                    </a:ext>
                  </a:extLst>
                </a:gridCol>
                <a:gridCol w="674542">
                  <a:extLst>
                    <a:ext uri="{9D8B030D-6E8A-4147-A177-3AD203B41FA5}">
                      <a16:colId xmlns:a16="http://schemas.microsoft.com/office/drawing/2014/main" val="1685264208"/>
                    </a:ext>
                  </a:extLst>
                </a:gridCol>
                <a:gridCol w="598538">
                  <a:extLst>
                    <a:ext uri="{9D8B030D-6E8A-4147-A177-3AD203B41FA5}">
                      <a16:colId xmlns:a16="http://schemas.microsoft.com/office/drawing/2014/main" val="2394207233"/>
                    </a:ext>
                  </a:extLst>
                </a:gridCol>
                <a:gridCol w="544701">
                  <a:extLst>
                    <a:ext uri="{9D8B030D-6E8A-4147-A177-3AD203B41FA5}">
                      <a16:colId xmlns:a16="http://schemas.microsoft.com/office/drawing/2014/main" val="301688366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Dataset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Chisq/pts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norm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shift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85130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Mohr_aa.dat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3.481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0.956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785235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0158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9D63A3-25FE-F74D-93AE-ABADAD62FA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171" y="1619817"/>
            <a:ext cx="4775200" cy="4572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B48B070-48D3-4242-9D40-CE5A71044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Fasoli_pp</a:t>
            </a:r>
            <a:r>
              <a:rPr lang="en-US" dirty="0"/>
              <a:t>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3235B2-47FC-B240-9689-652C311EE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655" y="2449285"/>
            <a:ext cx="3835066" cy="3742531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F8D1BBF-46AF-D445-B33D-39BDC50E64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517768"/>
              </p:ext>
            </p:extLst>
          </p:nvPr>
        </p:nvGraphicFramePr>
        <p:xfrm>
          <a:off x="5247988" y="1509485"/>
          <a:ext cx="3708400" cy="40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90619">
                  <a:extLst>
                    <a:ext uri="{9D8B030D-6E8A-4147-A177-3AD203B41FA5}">
                      <a16:colId xmlns:a16="http://schemas.microsoft.com/office/drawing/2014/main" val="2766034237"/>
                    </a:ext>
                  </a:extLst>
                </a:gridCol>
                <a:gridCol w="674542">
                  <a:extLst>
                    <a:ext uri="{9D8B030D-6E8A-4147-A177-3AD203B41FA5}">
                      <a16:colId xmlns:a16="http://schemas.microsoft.com/office/drawing/2014/main" val="3825950019"/>
                    </a:ext>
                  </a:extLst>
                </a:gridCol>
                <a:gridCol w="598538">
                  <a:extLst>
                    <a:ext uri="{9D8B030D-6E8A-4147-A177-3AD203B41FA5}">
                      <a16:colId xmlns:a16="http://schemas.microsoft.com/office/drawing/2014/main" val="541201009"/>
                    </a:ext>
                  </a:extLst>
                </a:gridCol>
                <a:gridCol w="544701">
                  <a:extLst>
                    <a:ext uri="{9D8B030D-6E8A-4147-A177-3AD203B41FA5}">
                      <a16:colId xmlns:a16="http://schemas.microsoft.com/office/drawing/2014/main" val="202292318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Dataset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Chisq/pts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norm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shift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1419732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Fasoli_pp.dat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3.895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0.996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128535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794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AFC082-75F4-164B-965D-D974FA94D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043" y="1598045"/>
            <a:ext cx="4800600" cy="4572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D25D41B-9149-5145-9EA0-1C329CF63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Harrison_pp0.data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AE9A25-4C3E-0E40-85E6-EC22F9C48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893" y="2449286"/>
            <a:ext cx="3812756" cy="3720759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B5780CFD-AE20-DE44-9F5D-A1CD5DFEAD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8168793"/>
              </p:ext>
            </p:extLst>
          </p:nvPr>
        </p:nvGraphicFramePr>
        <p:xfrm>
          <a:off x="5363936" y="1432382"/>
          <a:ext cx="3162300" cy="40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89783">
                  <a:extLst>
                    <a:ext uri="{9D8B030D-6E8A-4147-A177-3AD203B41FA5}">
                      <a16:colId xmlns:a16="http://schemas.microsoft.com/office/drawing/2014/main" val="4131866484"/>
                    </a:ext>
                  </a:extLst>
                </a:gridCol>
                <a:gridCol w="674244">
                  <a:extLst>
                    <a:ext uri="{9D8B030D-6E8A-4147-A177-3AD203B41FA5}">
                      <a16:colId xmlns:a16="http://schemas.microsoft.com/office/drawing/2014/main" val="3885002773"/>
                    </a:ext>
                  </a:extLst>
                </a:gridCol>
                <a:gridCol w="598273">
                  <a:extLst>
                    <a:ext uri="{9D8B030D-6E8A-4147-A177-3AD203B41FA5}">
                      <a16:colId xmlns:a16="http://schemas.microsoft.com/office/drawing/2014/main" val="350575607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Dataset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Chisq/pts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norm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6495121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Harrison_pp0.dat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5.489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1.156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34111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4073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AFC082-75F4-164B-965D-D974FA94D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00" y="1600384"/>
            <a:ext cx="4800600" cy="456732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D25D41B-9149-5145-9EA0-1C329CF63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McCray_</a:t>
            </a:r>
            <a:r>
              <a:rPr lang="en-US" dirty="0" err="1"/>
              <a:t>pp.data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AE9A25-4C3E-0E40-85E6-EC22F9C48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100" y="2335019"/>
            <a:ext cx="3997979" cy="383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058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97C126E-6CA3-4347-B76B-49830F5F7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Spiger-cm_ap</a:t>
            </a:r>
            <a:r>
              <a:rPr lang="en-US" dirty="0"/>
              <a:t> data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6BA9740-D611-6C4C-A685-7BA19E7D4E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3885616"/>
              </p:ext>
            </p:extLst>
          </p:nvPr>
        </p:nvGraphicFramePr>
        <p:xfrm>
          <a:off x="5524500" y="1565388"/>
          <a:ext cx="3162300" cy="40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89783">
                  <a:extLst>
                    <a:ext uri="{9D8B030D-6E8A-4147-A177-3AD203B41FA5}">
                      <a16:colId xmlns:a16="http://schemas.microsoft.com/office/drawing/2014/main" val="3027983007"/>
                    </a:ext>
                  </a:extLst>
                </a:gridCol>
                <a:gridCol w="674244">
                  <a:extLst>
                    <a:ext uri="{9D8B030D-6E8A-4147-A177-3AD203B41FA5}">
                      <a16:colId xmlns:a16="http://schemas.microsoft.com/office/drawing/2014/main" val="379866270"/>
                    </a:ext>
                  </a:extLst>
                </a:gridCol>
                <a:gridCol w="598273">
                  <a:extLst>
                    <a:ext uri="{9D8B030D-6E8A-4147-A177-3AD203B41FA5}">
                      <a16:colId xmlns:a16="http://schemas.microsoft.com/office/drawing/2014/main" val="351831836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Dataset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Chisq/pts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norm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57784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Spiger-cm_ap0.dat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1.419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1.004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7850761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B2A76C53-365D-E042-8C06-FF333DCD8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342" y="2677885"/>
            <a:ext cx="3469007" cy="3459503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FD628B7-27C9-FB45-B82C-7207CCC7E5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118" y="1470797"/>
            <a:ext cx="5267384" cy="4554223"/>
          </a:xfrm>
        </p:spPr>
      </p:pic>
    </p:spTree>
    <p:extLst>
      <p:ext uri="{BB962C8B-B14F-4D97-AF65-F5344CB8AC3E}">
        <p14:creationId xmlns:p14="http://schemas.microsoft.com/office/powerpoint/2010/main" val="2447540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9C15568-19E3-C149-9BE6-2F6E23F232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" y="2754087"/>
            <a:ext cx="4259809" cy="324394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4ECB611-8BCA-1949-9EE4-3A12D9A3B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Elwyn_pa</a:t>
            </a:r>
            <a:r>
              <a:rPr lang="en-US" dirty="0"/>
              <a:t>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E1C33F-66C8-C948-BB30-54CE28FA9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6376" y="1567543"/>
            <a:ext cx="4609649" cy="4522674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F881985-5EC0-204D-8DFC-53E90C6771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9469390"/>
              </p:ext>
            </p:extLst>
          </p:nvPr>
        </p:nvGraphicFramePr>
        <p:xfrm>
          <a:off x="323850" y="1567543"/>
          <a:ext cx="3162300" cy="40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89783">
                  <a:extLst>
                    <a:ext uri="{9D8B030D-6E8A-4147-A177-3AD203B41FA5}">
                      <a16:colId xmlns:a16="http://schemas.microsoft.com/office/drawing/2014/main" val="3465220603"/>
                    </a:ext>
                  </a:extLst>
                </a:gridCol>
                <a:gridCol w="674244">
                  <a:extLst>
                    <a:ext uri="{9D8B030D-6E8A-4147-A177-3AD203B41FA5}">
                      <a16:colId xmlns:a16="http://schemas.microsoft.com/office/drawing/2014/main" val="2339597810"/>
                    </a:ext>
                  </a:extLst>
                </a:gridCol>
                <a:gridCol w="598273">
                  <a:extLst>
                    <a:ext uri="{9D8B030D-6E8A-4147-A177-3AD203B41FA5}">
                      <a16:colId xmlns:a16="http://schemas.microsoft.com/office/drawing/2014/main" val="399955825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Dataset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Chisq/pts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norm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90091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Elwyn_pa.dat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4.317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1.133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405900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7136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B31A4F-6AE1-C148-B802-42B8D02D9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357" y="2181339"/>
            <a:ext cx="4255453" cy="383846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9299F38-31F0-8143-BC35-97BCF3A6A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Lin_pa</a:t>
            </a:r>
            <a:r>
              <a:rPr lang="en-US" dirty="0"/>
              <a:t>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C83264-F17B-6445-8809-CD27893D6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500" y="1485560"/>
            <a:ext cx="4635500" cy="4622800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350CEF4-5886-4741-A41B-646F78455A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232872"/>
              </p:ext>
            </p:extLst>
          </p:nvPr>
        </p:nvGraphicFramePr>
        <p:xfrm>
          <a:off x="457200" y="1485560"/>
          <a:ext cx="3162300" cy="40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89783">
                  <a:extLst>
                    <a:ext uri="{9D8B030D-6E8A-4147-A177-3AD203B41FA5}">
                      <a16:colId xmlns:a16="http://schemas.microsoft.com/office/drawing/2014/main" val="4131090823"/>
                    </a:ext>
                  </a:extLst>
                </a:gridCol>
                <a:gridCol w="674244">
                  <a:extLst>
                    <a:ext uri="{9D8B030D-6E8A-4147-A177-3AD203B41FA5}">
                      <a16:colId xmlns:a16="http://schemas.microsoft.com/office/drawing/2014/main" val="3836050402"/>
                    </a:ext>
                  </a:extLst>
                </a:gridCol>
                <a:gridCol w="598273">
                  <a:extLst>
                    <a:ext uri="{9D8B030D-6E8A-4147-A177-3AD203B41FA5}">
                      <a16:colId xmlns:a16="http://schemas.microsoft.com/office/drawing/2014/main" val="2221533839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Dataset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Chisq/pts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norm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188657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Lin_pa.dat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3.885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1.305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5898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1878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CCFB58F-E101-254E-A51B-5DE5112E0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Strategy:</a:t>
            </a:r>
          </a:p>
          <a:p>
            <a:pPr marL="85725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The calculations should be made using </a:t>
            </a:r>
            <a:r>
              <a:rPr lang="en-US" i="1" dirty="0" err="1"/>
              <a:t>B</a:t>
            </a:r>
            <a:r>
              <a:rPr lang="en-US" baseline="-25000" dirty="0" err="1"/>
              <a:t>c</a:t>
            </a:r>
            <a:r>
              <a:rPr lang="en-US" dirty="0"/>
              <a:t> = −</a:t>
            </a:r>
            <a:r>
              <a:rPr lang="en-US" i="1" dirty="0" err="1"/>
              <a:t>L</a:t>
            </a:r>
            <a:r>
              <a:rPr lang="en-US" baseline="-25000" dirty="0" err="1"/>
              <a:t>c</a:t>
            </a:r>
            <a:endParaRPr lang="en-US" baseline="-25000" dirty="0"/>
          </a:p>
          <a:p>
            <a:pPr marL="85725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Background levels at 20 MeV (in this basis), 1 per spin group</a:t>
            </a:r>
          </a:p>
          <a:p>
            <a:pPr marL="85725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Maximum orbital angular momentum </a:t>
            </a:r>
            <a:r>
              <a:rPr lang="en-US" i="1" dirty="0" err="1"/>
              <a:t>L</a:t>
            </a:r>
            <a:r>
              <a:rPr lang="en-US" baseline="-25000" dirty="0" err="1"/>
              <a:t>ah</a:t>
            </a:r>
            <a:r>
              <a:rPr lang="en-US" baseline="30000" dirty="0" err="1"/>
              <a:t>max</a:t>
            </a:r>
            <a:r>
              <a:rPr lang="en-US" baseline="30000" dirty="0"/>
              <a:t> </a:t>
            </a:r>
            <a:r>
              <a:rPr lang="en-US" dirty="0"/>
              <a:t>= 4, </a:t>
            </a:r>
            <a:r>
              <a:rPr lang="en-US" i="1" dirty="0" err="1"/>
              <a:t>L</a:t>
            </a:r>
            <a:r>
              <a:rPr lang="en-US" baseline="-25000" dirty="0" err="1"/>
              <a:t>pLi</a:t>
            </a:r>
            <a:r>
              <a:rPr lang="en-US" baseline="30000" dirty="0" err="1"/>
              <a:t>max</a:t>
            </a:r>
            <a:r>
              <a:rPr lang="en-US" baseline="30000" dirty="0"/>
              <a:t> </a:t>
            </a:r>
            <a:r>
              <a:rPr lang="en-US" dirty="0"/>
              <a:t>= 1, </a:t>
            </a:r>
            <a:br>
              <a:rPr lang="en-US" dirty="0"/>
            </a:br>
            <a:r>
              <a:rPr lang="en-US" dirty="0"/>
              <a:t>and all the spin groups up to J</a:t>
            </a:r>
            <a:r>
              <a:rPr lang="el-GR" baseline="30000" dirty="0"/>
              <a:t>π</a:t>
            </a:r>
            <a:r>
              <a:rPr lang="el-GR" dirty="0"/>
              <a:t> = 9/2</a:t>
            </a:r>
            <a:r>
              <a:rPr lang="el-GR" baseline="30000" dirty="0"/>
              <a:t>±</a:t>
            </a:r>
            <a:r>
              <a:rPr lang="en-US" dirty="0"/>
              <a:t>. </a:t>
            </a:r>
          </a:p>
          <a:p>
            <a:pPr marL="85725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R-matrix channel radii determined as </a:t>
            </a:r>
            <a:r>
              <a:rPr lang="en-US" i="1" dirty="0"/>
              <a:t>a</a:t>
            </a:r>
            <a:r>
              <a:rPr lang="en-US" dirty="0"/>
              <a:t> = 1.4 [</a:t>
            </a:r>
            <a:r>
              <a:rPr lang="en-US" dirty="0" err="1"/>
              <a:t>fm</a:t>
            </a:r>
            <a:r>
              <a:rPr lang="en-US" dirty="0"/>
              <a:t>] (A</a:t>
            </a:r>
            <a:r>
              <a:rPr lang="en-US" baseline="-25000" dirty="0"/>
              <a:t>1</a:t>
            </a:r>
            <a:r>
              <a:rPr lang="en-US" baseline="30000" dirty="0"/>
              <a:t>1/3</a:t>
            </a:r>
            <a:r>
              <a:rPr lang="en-US" dirty="0"/>
              <a:t>+A</a:t>
            </a:r>
            <a:r>
              <a:rPr lang="en-US" baseline="-25000" dirty="0"/>
              <a:t>2</a:t>
            </a:r>
            <a:r>
              <a:rPr lang="en-US" baseline="30000" dirty="0"/>
              <a:t>1/3</a:t>
            </a:r>
            <a:r>
              <a:rPr lang="en-US" dirty="0"/>
              <a:t>) </a:t>
            </a:r>
            <a:br>
              <a:rPr lang="en-US" dirty="0"/>
            </a:br>
            <a:r>
              <a:rPr lang="en-US" dirty="0"/>
              <a:t>and the same for all channels within a particle pair.</a:t>
            </a:r>
          </a:p>
          <a:p>
            <a:pPr marL="85725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No capture channels yet</a:t>
            </a:r>
          </a:p>
          <a:p>
            <a:pPr marL="85725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Most emphasis on </a:t>
            </a:r>
            <a:r>
              <a:rPr lang="en-US" dirty="0" err="1"/>
              <a:t>h+</a:t>
            </a:r>
            <a:r>
              <a:rPr lang="en-US" dirty="0" err="1">
                <a:latin typeface="Symbol" pitchFamily="2" charset="2"/>
              </a:rPr>
              <a:t>a</a:t>
            </a:r>
            <a:r>
              <a:rPr lang="en-US" dirty="0"/>
              <a:t> cross sections up to about 12 MeV: the data.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EA248E-068C-3641-914C-1D38E0B3F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R-matrix Framework</a:t>
            </a:r>
          </a:p>
        </p:txBody>
      </p:sp>
    </p:spTree>
    <p:extLst>
      <p:ext uri="{BB962C8B-B14F-4D97-AF65-F5344CB8AC3E}">
        <p14:creationId xmlns:p14="http://schemas.microsoft.com/office/powerpoint/2010/main" val="8698037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C36AE7-718F-204B-96CA-0BE3E6876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the Incompatibility of Lin and Elwyn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4ABB24-E5B1-0341-9BB8-F52E02CDCA65}"/>
              </a:ext>
            </a:extLst>
          </p:cNvPr>
          <p:cNvSpPr txBox="1"/>
          <p:nvPr/>
        </p:nvSpPr>
        <p:spPr>
          <a:xfrm>
            <a:off x="6324600" y="6037031"/>
            <a:ext cx="25907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Fig 7 from Elwyn (1979) paper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1C9597E-EF89-254F-BC32-6995A5B352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31771" y="1262270"/>
            <a:ext cx="5312229" cy="4508466"/>
          </a:xfr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F90231A-38C4-3244-AF98-DDF8A6148A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171904"/>
              </p:ext>
            </p:extLst>
          </p:nvPr>
        </p:nvGraphicFramePr>
        <p:xfrm>
          <a:off x="457199" y="1428750"/>
          <a:ext cx="3363687" cy="609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56357">
                  <a:extLst>
                    <a:ext uri="{9D8B030D-6E8A-4147-A177-3AD203B41FA5}">
                      <a16:colId xmlns:a16="http://schemas.microsoft.com/office/drawing/2014/main" val="2847449461"/>
                    </a:ext>
                  </a:extLst>
                </a:gridCol>
                <a:gridCol w="661558">
                  <a:extLst>
                    <a:ext uri="{9D8B030D-6E8A-4147-A177-3AD203B41FA5}">
                      <a16:colId xmlns:a16="http://schemas.microsoft.com/office/drawing/2014/main" val="544694791"/>
                    </a:ext>
                  </a:extLst>
                </a:gridCol>
                <a:gridCol w="587829">
                  <a:extLst>
                    <a:ext uri="{9D8B030D-6E8A-4147-A177-3AD203B41FA5}">
                      <a16:colId xmlns:a16="http://schemas.microsoft.com/office/drawing/2014/main" val="344132534"/>
                    </a:ext>
                  </a:extLst>
                </a:gridCol>
                <a:gridCol w="957943">
                  <a:extLst>
                    <a:ext uri="{9D8B030D-6E8A-4147-A177-3AD203B41FA5}">
                      <a16:colId xmlns:a16="http://schemas.microsoft.com/office/drawing/2014/main" val="183534025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Dataset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Chisq/pts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norm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sys error 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6455649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Elwyn_pa.dat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4.317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1.133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6700698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Lin_pa.dat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3.885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1.305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46075411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1259945-9056-334F-8791-1F7A9874C028}"/>
              </a:ext>
            </a:extLst>
          </p:cNvPr>
          <p:cNvSpPr txBox="1"/>
          <p:nvPr/>
        </p:nvSpPr>
        <p:spPr>
          <a:xfrm>
            <a:off x="120499" y="2623457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 fitted norms are larger than the</a:t>
            </a:r>
          </a:p>
          <a:p>
            <a:r>
              <a:rPr lang="en-US" dirty="0"/>
              <a:t>started systematic errors.</a:t>
            </a:r>
            <a:br>
              <a:rPr lang="en-US" dirty="0"/>
            </a:br>
            <a:r>
              <a:rPr lang="en-US" dirty="0"/>
              <a:t>Elwyn:  13% &gt; 9%   !</a:t>
            </a:r>
          </a:p>
          <a:p>
            <a:r>
              <a:rPr lang="en-US" dirty="0"/>
              <a:t>Lin:       31% &gt; 10% !</a:t>
            </a:r>
          </a:p>
          <a:p>
            <a:endParaRPr lang="en-US" dirty="0"/>
          </a:p>
          <a:p>
            <a:r>
              <a:rPr lang="en-US" dirty="0"/>
              <a:t>The figure shows these data sets</a:t>
            </a:r>
            <a:br>
              <a:rPr lang="en-US" dirty="0"/>
            </a:br>
            <a:r>
              <a:rPr lang="en-US" dirty="0"/>
              <a:t>are incompatible.</a:t>
            </a:r>
          </a:p>
          <a:p>
            <a:endParaRPr lang="en-US" dirty="0"/>
          </a:p>
          <a:p>
            <a:r>
              <a:rPr lang="en-US" u="sng" dirty="0"/>
              <a:t>Need some large scaling factors.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F97707-D78C-4D45-B9B0-ACCFD72D10B9}"/>
              </a:ext>
            </a:extLst>
          </p:cNvPr>
          <p:cNvSpPr txBox="1"/>
          <p:nvPr/>
        </p:nvSpPr>
        <p:spPr>
          <a:xfrm>
            <a:off x="6749143" y="4562449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4D08B2-9500-2345-B230-7F7C87024A6C}"/>
              </a:ext>
            </a:extLst>
          </p:cNvPr>
          <p:cNvSpPr txBox="1"/>
          <p:nvPr/>
        </p:nvSpPr>
        <p:spPr>
          <a:xfrm>
            <a:off x="7783166" y="456244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Elwyn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2751E58-4D31-E343-93C2-644414D6CED6}"/>
              </a:ext>
            </a:extLst>
          </p:cNvPr>
          <p:cNvCxnSpPr/>
          <p:nvPr/>
        </p:nvCxnSpPr>
        <p:spPr>
          <a:xfrm flipV="1">
            <a:off x="6995364" y="4234543"/>
            <a:ext cx="102122" cy="327906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9A92EE7-61C9-5E4D-912D-25C6FAADC99C}"/>
              </a:ext>
            </a:extLst>
          </p:cNvPr>
          <p:cNvCxnSpPr/>
          <p:nvPr/>
        </p:nvCxnSpPr>
        <p:spPr>
          <a:xfrm flipH="1" flipV="1">
            <a:off x="7696200" y="3962400"/>
            <a:ext cx="326571" cy="600049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4767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854278-5A09-5349-9AC1-20553D05A7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ferdinand.py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Make a GNDS or ENDF file of the R-matrix parameters</a:t>
            </a:r>
          </a:p>
          <a:p>
            <a:pPr lvl="1"/>
            <a:r>
              <a:rPr lang="en-US" dirty="0"/>
              <a:t>Pointwise reconstruction of elastic and non-elastic cross-sections and distributions, so Fudge .evaluate </a:t>
            </a:r>
            <a:r>
              <a:rPr lang="en-US" dirty="0" err="1"/>
              <a:t>api</a:t>
            </a:r>
            <a:r>
              <a:rPr lang="en-US" dirty="0"/>
              <a:t> works.</a:t>
            </a:r>
          </a:p>
          <a:p>
            <a:r>
              <a:rPr lang="en-US" dirty="0"/>
              <a:t>Use validateWithX4plots.py:</a:t>
            </a:r>
          </a:p>
          <a:p>
            <a:pPr lvl="1"/>
            <a:r>
              <a:rPr lang="en-US" dirty="0"/>
              <a:t>Extract data from EXFOR independently</a:t>
            </a:r>
          </a:p>
          <a:p>
            <a:pPr lvl="1"/>
            <a:r>
              <a:rPr lang="en-US" dirty="0"/>
              <a:t>Compare with evaluate-d ENDF cross-sections</a:t>
            </a:r>
          </a:p>
          <a:p>
            <a:pPr lvl="1"/>
            <a:r>
              <a:rPr lang="en-US" dirty="0"/>
              <a:t>Make graphs, one for each EXFOR subentry.</a:t>
            </a:r>
          </a:p>
          <a:p>
            <a:pPr lvl="1"/>
            <a:endParaRPr lang="en-US" dirty="0"/>
          </a:p>
          <a:p>
            <a:r>
              <a:rPr lang="en-US" dirty="0"/>
              <a:t>At least for </a:t>
            </a:r>
            <a:r>
              <a:rPr lang="en-US" baseline="30000" dirty="0"/>
              <a:t>3</a:t>
            </a:r>
            <a:r>
              <a:rPr lang="en-US" dirty="0"/>
              <a:t>He incident on </a:t>
            </a:r>
            <a:r>
              <a:rPr lang="en-US" baseline="30000" dirty="0"/>
              <a:t>4</a:t>
            </a:r>
            <a:r>
              <a:rPr lang="en-US" dirty="0"/>
              <a:t>He.</a:t>
            </a:r>
          </a:p>
          <a:p>
            <a:pPr lvl="1"/>
            <a:r>
              <a:rPr lang="en-US" dirty="0"/>
              <a:t>See </a:t>
            </a:r>
            <a:r>
              <a:rPr lang="en-US"/>
              <a:t>next 6 </a:t>
            </a:r>
            <a:r>
              <a:rPr lang="en-US" dirty="0"/>
              <a:t>slides to compare with compatible data from EXFOR</a:t>
            </a:r>
          </a:p>
          <a:p>
            <a:pPr lvl="1"/>
            <a:r>
              <a:rPr lang="en-US" dirty="0"/>
              <a:t>(but without normalization factors or energy shifts!)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21F293-4327-CF46-9528-9DB854D8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Fit</a:t>
            </a:r>
          </a:p>
        </p:txBody>
      </p:sp>
    </p:spTree>
    <p:extLst>
      <p:ext uri="{BB962C8B-B14F-4D97-AF65-F5344CB8AC3E}">
        <p14:creationId xmlns:p14="http://schemas.microsoft.com/office/powerpoint/2010/main" val="38319672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EE7C01-1DCE-1F45-983B-D384CA46A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6429" y="1441450"/>
            <a:ext cx="7380513" cy="490696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1CBF1C7-87B3-BB4A-A201-E2EAD717E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30393"/>
            <a:ext cx="8490857" cy="1008771"/>
          </a:xfrm>
        </p:spPr>
        <p:txBody>
          <a:bodyPr/>
          <a:lstStyle/>
          <a:p>
            <a:r>
              <a:rPr lang="en-US" dirty="0"/>
              <a:t>Review </a:t>
            </a:r>
            <a:r>
              <a:rPr lang="en-US" baseline="30000" dirty="0"/>
              <a:t>3</a:t>
            </a:r>
            <a:r>
              <a:rPr lang="en-US" dirty="0"/>
              <a:t>He + </a:t>
            </a:r>
            <a:r>
              <a:rPr lang="en-US" baseline="30000" dirty="0"/>
              <a:t>4</a:t>
            </a:r>
            <a:r>
              <a:rPr lang="en-US" dirty="0"/>
              <a:t>He elastic scattering from EXFOR</a:t>
            </a:r>
          </a:p>
        </p:txBody>
      </p:sp>
    </p:spTree>
    <p:extLst>
      <p:ext uri="{BB962C8B-B14F-4D97-AF65-F5344CB8AC3E}">
        <p14:creationId xmlns:p14="http://schemas.microsoft.com/office/powerpoint/2010/main" val="3125688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CBF1C7-87B3-BB4A-A201-E2EAD717E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baseline="30000" dirty="0"/>
              <a:t>3</a:t>
            </a:r>
            <a:r>
              <a:rPr lang="en-US" dirty="0"/>
              <a:t>He + </a:t>
            </a:r>
            <a:r>
              <a:rPr lang="en-US" baseline="30000" dirty="0"/>
              <a:t>4</a:t>
            </a:r>
            <a:r>
              <a:rPr lang="en-US" dirty="0"/>
              <a:t>He elastic scattering (2)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DE1FC28-3DEE-0C42-B3A1-60F05284C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3886" y="1430564"/>
            <a:ext cx="6858000" cy="4906963"/>
          </a:xfrm>
        </p:spPr>
      </p:pic>
    </p:spTree>
    <p:extLst>
      <p:ext uri="{BB962C8B-B14F-4D97-AF65-F5344CB8AC3E}">
        <p14:creationId xmlns:p14="http://schemas.microsoft.com/office/powerpoint/2010/main" val="37147769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CBF1C7-87B3-BB4A-A201-E2EAD717E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baseline="30000" dirty="0"/>
              <a:t>3</a:t>
            </a:r>
            <a:r>
              <a:rPr lang="en-US" dirty="0"/>
              <a:t>He + </a:t>
            </a:r>
            <a:r>
              <a:rPr lang="en-US" baseline="30000" dirty="0"/>
              <a:t>4</a:t>
            </a:r>
            <a:r>
              <a:rPr lang="en-US" dirty="0"/>
              <a:t>He  → </a:t>
            </a:r>
            <a:r>
              <a:rPr lang="en-US" baseline="30000" dirty="0"/>
              <a:t>1</a:t>
            </a:r>
            <a:r>
              <a:rPr lang="en-US" dirty="0"/>
              <a:t>H + </a:t>
            </a:r>
            <a:r>
              <a:rPr lang="en-US" baseline="30000" dirty="0"/>
              <a:t>6</a:t>
            </a:r>
            <a:r>
              <a:rPr lang="en-US" dirty="0"/>
              <a:t>Li from EXFOR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975E4E-8E37-D747-A59D-A6540C3F40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1642" y="1463222"/>
            <a:ext cx="5941415" cy="490696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933FC9-054D-704F-9967-701070AC295B}"/>
              </a:ext>
            </a:extLst>
          </p:cNvPr>
          <p:cNvSpPr txBox="1"/>
          <p:nvPr/>
        </p:nvSpPr>
        <p:spPr>
          <a:xfrm>
            <a:off x="7356331" y="2839064"/>
            <a:ext cx="178766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work</a:t>
            </a:r>
            <a:br>
              <a:rPr lang="en-US" dirty="0"/>
            </a:br>
            <a:r>
              <a:rPr lang="en-US" dirty="0"/>
              <a:t>needed for</a:t>
            </a:r>
            <a:br>
              <a:rPr lang="en-US" dirty="0"/>
            </a:br>
            <a:r>
              <a:rPr lang="en-US" dirty="0"/>
              <a:t>higher</a:t>
            </a:r>
          </a:p>
          <a:p>
            <a:r>
              <a:rPr lang="en-US" dirty="0"/>
              <a:t>H1 energies!</a:t>
            </a:r>
          </a:p>
          <a:p>
            <a:endParaRPr lang="en-US" dirty="0"/>
          </a:p>
          <a:p>
            <a:r>
              <a:rPr lang="en-US" dirty="0"/>
              <a:t>They are above</a:t>
            </a:r>
            <a:br>
              <a:rPr lang="en-US" dirty="0"/>
            </a:br>
            <a:r>
              <a:rPr lang="en-US" dirty="0"/>
              <a:t>original</a:t>
            </a:r>
          </a:p>
          <a:p>
            <a:r>
              <a:rPr lang="en-US" dirty="0"/>
              <a:t>Test1b range.</a:t>
            </a:r>
          </a:p>
        </p:txBody>
      </p:sp>
    </p:spTree>
    <p:extLst>
      <p:ext uri="{BB962C8B-B14F-4D97-AF65-F5344CB8AC3E}">
        <p14:creationId xmlns:p14="http://schemas.microsoft.com/office/powerpoint/2010/main" val="8925823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CBF1C7-87B3-BB4A-A201-E2EAD717E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baseline="30000" dirty="0"/>
              <a:t>1</a:t>
            </a:r>
            <a:r>
              <a:rPr lang="en-US" dirty="0"/>
              <a:t>H + </a:t>
            </a:r>
            <a:r>
              <a:rPr lang="en-US" baseline="30000" dirty="0"/>
              <a:t>6</a:t>
            </a:r>
            <a:r>
              <a:rPr lang="en-US" dirty="0"/>
              <a:t>Li elastic scattering (1)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10DDFF-13B2-7149-A816-C9C75E793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441450"/>
            <a:ext cx="4544291" cy="4602701"/>
          </a:xfrm>
          <a:prstGeom prst="rect">
            <a:avLst/>
          </a:prstGeom>
        </p:spPr>
      </p:pic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3C63BA14-B606-884F-A6E2-7B56BB60A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26" y="1700758"/>
            <a:ext cx="4388760" cy="35636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C6E4FDF-D93F-B746-AECD-61A5CF8A6E85}"/>
              </a:ext>
            </a:extLst>
          </p:cNvPr>
          <p:cNvSpPr txBox="1"/>
          <p:nvPr/>
        </p:nvSpPr>
        <p:spPr>
          <a:xfrm>
            <a:off x="176426" y="585948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work needed for higher H1 energies!</a:t>
            </a:r>
          </a:p>
        </p:txBody>
      </p:sp>
    </p:spTree>
    <p:extLst>
      <p:ext uri="{BB962C8B-B14F-4D97-AF65-F5344CB8AC3E}">
        <p14:creationId xmlns:p14="http://schemas.microsoft.com/office/powerpoint/2010/main" val="27040738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CBF1C7-87B3-BB4A-A201-E2EAD717E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baseline="30000" dirty="0"/>
              <a:t>1</a:t>
            </a:r>
            <a:r>
              <a:rPr lang="en-US" dirty="0"/>
              <a:t>H + </a:t>
            </a:r>
            <a:r>
              <a:rPr lang="en-US" baseline="30000" dirty="0"/>
              <a:t>6</a:t>
            </a:r>
            <a:r>
              <a:rPr lang="en-US" dirty="0"/>
              <a:t>Li elastic scattering (2)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DBB234C-5BE1-6043-9B72-90E120FDB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3028" y="1358322"/>
            <a:ext cx="4757944" cy="4906963"/>
          </a:xfrm>
        </p:spPr>
      </p:pic>
    </p:spTree>
    <p:extLst>
      <p:ext uri="{BB962C8B-B14F-4D97-AF65-F5344CB8AC3E}">
        <p14:creationId xmlns:p14="http://schemas.microsoft.com/office/powerpoint/2010/main" val="30215437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CBF1C7-87B3-BB4A-A201-E2EAD717E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baseline="30000" dirty="0"/>
              <a:t>1</a:t>
            </a:r>
            <a:r>
              <a:rPr lang="en-US" dirty="0"/>
              <a:t>H + </a:t>
            </a:r>
            <a:r>
              <a:rPr lang="en-US" baseline="30000" dirty="0"/>
              <a:t>6</a:t>
            </a:r>
            <a:r>
              <a:rPr lang="en-US" dirty="0"/>
              <a:t>Li → </a:t>
            </a:r>
            <a:r>
              <a:rPr lang="en-US" baseline="30000" dirty="0"/>
              <a:t>4</a:t>
            </a:r>
            <a:r>
              <a:rPr lang="en-US" dirty="0"/>
              <a:t>He + </a:t>
            </a:r>
            <a:r>
              <a:rPr lang="en-US" baseline="30000" dirty="0"/>
              <a:t>3</a:t>
            </a:r>
            <a:r>
              <a:rPr lang="en-US" dirty="0"/>
              <a:t>He from EXFOR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B2B0CB-B769-C04F-881D-2E7FCE81E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EXFOR only has </a:t>
            </a:r>
            <a:r>
              <a:rPr lang="en-US" baseline="30000" dirty="0"/>
              <a:t>3</a:t>
            </a:r>
            <a:r>
              <a:rPr lang="en-US" dirty="0"/>
              <a:t>He + </a:t>
            </a:r>
            <a:r>
              <a:rPr lang="en-US" baseline="30000" dirty="0"/>
              <a:t>4</a:t>
            </a:r>
            <a:r>
              <a:rPr lang="en-US" dirty="0"/>
              <a:t>He </a:t>
            </a:r>
          </a:p>
          <a:p>
            <a:r>
              <a:rPr lang="en-US" dirty="0"/>
              <a:t>Even when the Lin data  is listed as (3-LI-6(P,HE3)2-HE-4,DA),</a:t>
            </a:r>
            <a:br>
              <a:rPr lang="en-US" dirty="0"/>
            </a:br>
            <a:r>
              <a:rPr lang="en-US" dirty="0"/>
              <a:t>but has title:  “Cross Section Measurements for the </a:t>
            </a:r>
            <a:r>
              <a:rPr lang="en-US" baseline="30000" dirty="0"/>
              <a:t>6</a:t>
            </a:r>
            <a:r>
              <a:rPr lang="en-US" dirty="0"/>
              <a:t>Li(</a:t>
            </a:r>
            <a:r>
              <a:rPr lang="en-US" dirty="0" err="1"/>
              <a:t>p,</a:t>
            </a:r>
            <a:r>
              <a:rPr lang="en-US" dirty="0" err="1">
                <a:latin typeface="Symbol" pitchFamily="2" charset="2"/>
              </a:rPr>
              <a:t>a</a:t>
            </a:r>
            <a:r>
              <a:rPr lang="en-US" dirty="0"/>
              <a:t>)</a:t>
            </a:r>
            <a:r>
              <a:rPr lang="en-US" baseline="30000" dirty="0"/>
              <a:t>3</a:t>
            </a:r>
            <a:r>
              <a:rPr lang="en-US" dirty="0"/>
              <a:t>He Reaction in the Proton Energy Range 1.0 - 2.6 MeV”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414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CBF1C7-87B3-BB4A-A201-E2EAD717E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baseline="30000" dirty="0"/>
              <a:t>1</a:t>
            </a:r>
            <a:r>
              <a:rPr lang="en-US" dirty="0"/>
              <a:t>H + </a:t>
            </a:r>
            <a:r>
              <a:rPr lang="en-US" baseline="30000" dirty="0"/>
              <a:t>6</a:t>
            </a:r>
            <a:r>
              <a:rPr lang="en-US" dirty="0"/>
              <a:t>Li → </a:t>
            </a:r>
            <a:r>
              <a:rPr lang="en-US" baseline="30000" dirty="0"/>
              <a:t>4</a:t>
            </a:r>
            <a:r>
              <a:rPr lang="en-US" dirty="0"/>
              <a:t>He + </a:t>
            </a:r>
            <a:r>
              <a:rPr lang="en-US" baseline="30000" dirty="0"/>
              <a:t>3</a:t>
            </a:r>
            <a:r>
              <a:rPr lang="en-US" dirty="0"/>
              <a:t>He from EXFOR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B8E4DA6-FB50-3745-B611-F215CE21F155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4718050" y="2112176"/>
            <a:ext cx="3968750" cy="3530586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AB2D96B-51D1-704E-92A6-6CA2D8B8BF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5138" y="2047434"/>
            <a:ext cx="3968750" cy="3660069"/>
          </a:xfrm>
        </p:spPr>
      </p:pic>
    </p:spTree>
    <p:extLst>
      <p:ext uri="{BB962C8B-B14F-4D97-AF65-F5344CB8AC3E}">
        <p14:creationId xmlns:p14="http://schemas.microsoft.com/office/powerpoint/2010/main" val="16591240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AB6B0-90FC-8BB9-DDEC-918E13BEC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0">
              <a:buNone/>
            </a:pPr>
            <a:r>
              <a:rPr lang="en-US" dirty="0"/>
              <a:t>Include more data:</a:t>
            </a:r>
          </a:p>
          <a:p>
            <a:r>
              <a:rPr lang="en-US" dirty="0" err="1"/>
              <a:t>Spiger</a:t>
            </a:r>
            <a:r>
              <a:rPr lang="en-US" dirty="0"/>
              <a:t> A1094007 :  (</a:t>
            </a:r>
            <a:r>
              <a:rPr lang="en-US" dirty="0" err="1"/>
              <a:t>h,p</a:t>
            </a:r>
            <a:r>
              <a:rPr lang="en-US" dirty="0"/>
              <a:t>)</a:t>
            </a:r>
          </a:p>
          <a:p>
            <a:r>
              <a:rPr lang="en-US" dirty="0" err="1"/>
              <a:t>Tombrello</a:t>
            </a:r>
            <a:r>
              <a:rPr lang="en-US" dirty="0"/>
              <a:t> A1295005 : (</a:t>
            </a:r>
            <a:r>
              <a:rPr lang="en-US" dirty="0" err="1"/>
              <a:t>h,p</a:t>
            </a:r>
            <a:r>
              <a:rPr lang="en-US" dirty="0"/>
              <a:t>)</a:t>
            </a:r>
          </a:p>
          <a:p>
            <a:r>
              <a:rPr lang="en-US" dirty="0"/>
              <a:t>McCray A1410002 : p elastic</a:t>
            </a:r>
          </a:p>
          <a:p>
            <a:pPr marL="57150" indent="0">
              <a:buNone/>
            </a:pPr>
            <a:r>
              <a:rPr lang="en-US" dirty="0"/>
              <a:t>Search again for </a:t>
            </a:r>
            <a:r>
              <a:rPr lang="en-US" dirty="0">
                <a:latin typeface="Symbol" pitchFamily="2" charset="2"/>
              </a:rPr>
              <a:t>c</a:t>
            </a:r>
            <a:r>
              <a:rPr lang="en-US" baseline="30000" dirty="0"/>
              <a:t>2</a:t>
            </a:r>
            <a:r>
              <a:rPr lang="en-US" dirty="0"/>
              <a:t> minimum in Brune basis</a:t>
            </a:r>
          </a:p>
          <a:p>
            <a:r>
              <a:rPr lang="en-US" dirty="0"/>
              <a:t>Only subthreshold constrained pole energies.</a:t>
            </a:r>
          </a:p>
          <a:p>
            <a:r>
              <a:rPr lang="en-US" dirty="0"/>
              <a:t>Find </a:t>
            </a:r>
            <a:r>
              <a:rPr lang="en-US" dirty="0">
                <a:latin typeface="Symbol" pitchFamily="2" charset="2"/>
              </a:rPr>
              <a:t>c</a:t>
            </a:r>
            <a:r>
              <a:rPr lang="en-US" baseline="30000" dirty="0"/>
              <a:t>2</a:t>
            </a:r>
            <a:r>
              <a:rPr lang="en-US" dirty="0"/>
              <a:t>/</a:t>
            </a:r>
            <a:r>
              <a:rPr lang="en-US" dirty="0" err="1"/>
              <a:t>dof</a:t>
            </a:r>
            <a:r>
              <a:rPr lang="en-US" dirty="0"/>
              <a:t> = 1.55</a:t>
            </a:r>
          </a:p>
          <a:p>
            <a:r>
              <a:rPr lang="en-US" dirty="0"/>
              <a:t>Check transformation to Brune basis </a:t>
            </a:r>
            <a:br>
              <a:rPr lang="en-US" dirty="0"/>
            </a:br>
            <a:r>
              <a:rPr lang="en-US" dirty="0"/>
              <a:t>(do not allow R amplitudes to become too large)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07165F-1371-8886-1FC3-B97A32FBA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Refitting with higher energy p+Li6 data</a:t>
            </a:r>
          </a:p>
        </p:txBody>
      </p:sp>
    </p:spTree>
    <p:extLst>
      <p:ext uri="{BB962C8B-B14F-4D97-AF65-F5344CB8AC3E}">
        <p14:creationId xmlns:p14="http://schemas.microsoft.com/office/powerpoint/2010/main" val="2430876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B7CA1E6-70F7-5943-9D90-47CE5721E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41524"/>
            <a:ext cx="8229600" cy="4630691"/>
          </a:xfrm>
        </p:spPr>
        <p:txBody>
          <a:bodyPr>
            <a:normAutofit/>
          </a:bodyPr>
          <a:lstStyle/>
          <a:p>
            <a:r>
              <a:rPr lang="en-US" sz="1800" dirty="0"/>
              <a:t>Use *.</a:t>
            </a:r>
            <a:r>
              <a:rPr lang="en-US" sz="1800" dirty="0" err="1"/>
              <a:t>dat</a:t>
            </a:r>
            <a:r>
              <a:rPr lang="en-US" sz="1800" dirty="0"/>
              <a:t> files from de Boer, converted to </a:t>
            </a:r>
            <a:r>
              <a:rPr lang="en-US" sz="1800" baseline="30000" dirty="0"/>
              <a:t>4</a:t>
            </a:r>
            <a:r>
              <a:rPr lang="en-US" sz="1800" dirty="0"/>
              <a:t>He on </a:t>
            </a:r>
            <a:r>
              <a:rPr lang="en-US" sz="1800" baseline="30000" dirty="0"/>
              <a:t>3</a:t>
            </a:r>
            <a:r>
              <a:rPr lang="en-US" sz="1800" dirty="0"/>
              <a:t>He lab data.</a:t>
            </a:r>
          </a:p>
          <a:p>
            <a:r>
              <a:rPr lang="en-US" sz="1800" dirty="0"/>
              <a:t>Still need to specify properties of these files: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D458F2-36DB-E24E-98F8-3B151D0AC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Specifying Experiment Data for the Be7 system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9E4EE-934B-7541-9EE8-1667E6B3FEA6}"/>
              </a:ext>
            </a:extLst>
          </p:cNvPr>
          <p:cNvSpPr txBox="1"/>
          <p:nvPr/>
        </p:nvSpPr>
        <p:spPr>
          <a:xfrm>
            <a:off x="457198" y="5056552"/>
            <a:ext cx="84473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Correct some data: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The 9.106 MeV point at 36.999 </a:t>
            </a:r>
            <a:r>
              <a:rPr lang="en-US" sz="1200" dirty="0" err="1"/>
              <a:t>deg</a:t>
            </a:r>
            <a:r>
              <a:rPr lang="en-US" sz="1200" dirty="0"/>
              <a:t> in the </a:t>
            </a:r>
            <a:r>
              <a:rPr lang="en-US" sz="1200" dirty="0" err="1"/>
              <a:t>Spiger_aa</a:t>
            </a:r>
            <a:r>
              <a:rPr lang="en-US" sz="1200" dirty="0"/>
              <a:t> data is not extracted from the plots properly. 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The </a:t>
            </a:r>
            <a:r>
              <a:rPr lang="en-US" sz="1200" dirty="0" err="1"/>
              <a:t>Tombrello_aa</a:t>
            </a:r>
            <a:r>
              <a:rPr lang="en-US" sz="1200" dirty="0"/>
              <a:t> data (not A1039 but A1295) should have a constant discretization error of 0.5 </a:t>
            </a:r>
            <a:r>
              <a:rPr lang="en-US" sz="1200" dirty="0" err="1"/>
              <a:t>mb</a:t>
            </a:r>
            <a:r>
              <a:rPr lang="en-US" sz="1200" dirty="0"/>
              <a:t>/</a:t>
            </a:r>
            <a:r>
              <a:rPr lang="en-US" sz="1200" dirty="0" err="1"/>
              <a:t>sr</a:t>
            </a:r>
            <a:r>
              <a:rPr lang="en-US" sz="1200" dirty="0"/>
              <a:t> added in quadrature to the per-cent errors for the A1295002 data.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/>
              <a:t>The points in </a:t>
            </a:r>
            <a:r>
              <a:rPr lang="en-US" sz="1200" dirty="0" err="1"/>
              <a:t>Elwyn_pa</a:t>
            </a:r>
            <a:r>
              <a:rPr lang="en-US" sz="1200" dirty="0"/>
              <a:t> at Ep = 2.277, 2.377, and 2.476 MeV were not plotted correctly, if checked by Legendre data.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1A0A1-D7D1-134E-A371-45852F2775F7}"/>
              </a:ext>
            </a:extLst>
          </p:cNvPr>
          <p:cNvSpPr txBox="1"/>
          <p:nvPr/>
        </p:nvSpPr>
        <p:spPr>
          <a:xfrm>
            <a:off x="6817082" y="1571897"/>
            <a:ext cx="2087431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200" dirty="0"/>
              <a:t>There are many errors in </a:t>
            </a:r>
            <a:br>
              <a:rPr lang="en-US" sz="1200" dirty="0"/>
            </a:br>
            <a:r>
              <a:rPr lang="en-US" sz="1200" dirty="0"/>
              <a:t>the EXFOR descriptions of </a:t>
            </a:r>
            <a:br>
              <a:rPr lang="en-US" sz="1200" dirty="0"/>
            </a:br>
            <a:r>
              <a:rPr lang="en-US" sz="1200" dirty="0"/>
              <a:t>these data sets.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709AE16-7041-E74F-80BF-8810105B23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170229"/>
              </p:ext>
            </p:extLst>
          </p:nvPr>
        </p:nvGraphicFramePr>
        <p:xfrm>
          <a:off x="457201" y="2453305"/>
          <a:ext cx="8229599" cy="2270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38527">
                  <a:extLst>
                    <a:ext uri="{9D8B030D-6E8A-4147-A177-3AD203B41FA5}">
                      <a16:colId xmlns:a16="http://schemas.microsoft.com/office/drawing/2014/main" val="369288155"/>
                    </a:ext>
                  </a:extLst>
                </a:gridCol>
                <a:gridCol w="434867">
                  <a:extLst>
                    <a:ext uri="{9D8B030D-6E8A-4147-A177-3AD203B41FA5}">
                      <a16:colId xmlns:a16="http://schemas.microsoft.com/office/drawing/2014/main" val="2342502790"/>
                    </a:ext>
                  </a:extLst>
                </a:gridCol>
                <a:gridCol w="465206">
                  <a:extLst>
                    <a:ext uri="{9D8B030D-6E8A-4147-A177-3AD203B41FA5}">
                      <a16:colId xmlns:a16="http://schemas.microsoft.com/office/drawing/2014/main" val="1963385458"/>
                    </a:ext>
                  </a:extLst>
                </a:gridCol>
                <a:gridCol w="1509392">
                  <a:extLst>
                    <a:ext uri="{9D8B030D-6E8A-4147-A177-3AD203B41FA5}">
                      <a16:colId xmlns:a16="http://schemas.microsoft.com/office/drawing/2014/main" val="3548864239"/>
                    </a:ext>
                  </a:extLst>
                </a:gridCol>
                <a:gridCol w="556225">
                  <a:extLst>
                    <a:ext uri="{9D8B030D-6E8A-4147-A177-3AD203B41FA5}">
                      <a16:colId xmlns:a16="http://schemas.microsoft.com/office/drawing/2014/main" val="563624430"/>
                    </a:ext>
                  </a:extLst>
                </a:gridCol>
                <a:gridCol w="677583">
                  <a:extLst>
                    <a:ext uri="{9D8B030D-6E8A-4147-A177-3AD203B41FA5}">
                      <a16:colId xmlns:a16="http://schemas.microsoft.com/office/drawing/2014/main" val="1224328919"/>
                    </a:ext>
                  </a:extLst>
                </a:gridCol>
                <a:gridCol w="333735">
                  <a:extLst>
                    <a:ext uri="{9D8B030D-6E8A-4147-A177-3AD203B41FA5}">
                      <a16:colId xmlns:a16="http://schemas.microsoft.com/office/drawing/2014/main" val="1667948006"/>
                    </a:ext>
                  </a:extLst>
                </a:gridCol>
                <a:gridCol w="356489">
                  <a:extLst>
                    <a:ext uri="{9D8B030D-6E8A-4147-A177-3AD203B41FA5}">
                      <a16:colId xmlns:a16="http://schemas.microsoft.com/office/drawing/2014/main" val="3258955137"/>
                    </a:ext>
                  </a:extLst>
                </a:gridCol>
                <a:gridCol w="599206">
                  <a:extLst>
                    <a:ext uri="{9D8B030D-6E8A-4147-A177-3AD203B41FA5}">
                      <a16:colId xmlns:a16="http://schemas.microsoft.com/office/drawing/2014/main" val="2045561962"/>
                    </a:ext>
                  </a:extLst>
                </a:gridCol>
                <a:gridCol w="407055">
                  <a:extLst>
                    <a:ext uri="{9D8B030D-6E8A-4147-A177-3AD203B41FA5}">
                      <a16:colId xmlns:a16="http://schemas.microsoft.com/office/drawing/2014/main" val="334691586"/>
                    </a:ext>
                  </a:extLst>
                </a:gridCol>
                <a:gridCol w="353961">
                  <a:extLst>
                    <a:ext uri="{9D8B030D-6E8A-4147-A177-3AD203B41FA5}">
                      <a16:colId xmlns:a16="http://schemas.microsoft.com/office/drawing/2014/main" val="144175126"/>
                    </a:ext>
                  </a:extLst>
                </a:gridCol>
                <a:gridCol w="326150">
                  <a:extLst>
                    <a:ext uri="{9D8B030D-6E8A-4147-A177-3AD203B41FA5}">
                      <a16:colId xmlns:a16="http://schemas.microsoft.com/office/drawing/2014/main" val="3164924101"/>
                    </a:ext>
                  </a:extLst>
                </a:gridCol>
                <a:gridCol w="394414">
                  <a:extLst>
                    <a:ext uri="{9D8B030D-6E8A-4147-A177-3AD203B41FA5}">
                      <a16:colId xmlns:a16="http://schemas.microsoft.com/office/drawing/2014/main" val="746422257"/>
                    </a:ext>
                  </a:extLst>
                </a:gridCol>
                <a:gridCol w="356489">
                  <a:extLst>
                    <a:ext uri="{9D8B030D-6E8A-4147-A177-3AD203B41FA5}">
                      <a16:colId xmlns:a16="http://schemas.microsoft.com/office/drawing/2014/main" val="1352816333"/>
                    </a:ext>
                  </a:extLst>
                </a:gridCol>
                <a:gridCol w="364075">
                  <a:extLst>
                    <a:ext uri="{9D8B030D-6E8A-4147-A177-3AD203B41FA5}">
                      <a16:colId xmlns:a16="http://schemas.microsoft.com/office/drawing/2014/main" val="2908302855"/>
                    </a:ext>
                  </a:extLst>
                </a:gridCol>
                <a:gridCol w="556225">
                  <a:extLst>
                    <a:ext uri="{9D8B030D-6E8A-4147-A177-3AD203B41FA5}">
                      <a16:colId xmlns:a16="http://schemas.microsoft.com/office/drawing/2014/main" val="3436723100"/>
                    </a:ext>
                  </a:extLst>
                </a:gridCol>
              </a:tblGrid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projectile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ejectile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residual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file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sys-error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stat-error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norm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group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splitnorms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lab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abserr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scale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filedir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eshift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ecalib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splitshifts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3940986968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Barnard_aa.dat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Expt5/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2424072299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Elwyn_pa.dat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-1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Expt5/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3248951192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Fasoli_pp.dat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-1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1.5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Expt5/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4092117854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Harrison_pp0.dat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-1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2.2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Expt5/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3482342748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Harrison_pp1.dat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-1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-1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0.2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Expt5/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1696060105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Lin_pa.dat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-1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Expt5/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1791769604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McCray_pp.dat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-1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Expt5/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70497182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Mohr_aa.dat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-1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Expt5/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3823407559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Spiger-A1094004-lab_aa.dat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1.5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-1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Expt5/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0.02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3642046593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Spiger-cm_ap0.dat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1.5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-1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mb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Expt5/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1197972583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Tombrello_aa.dat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-1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FALSE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b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Expt5/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0.02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TRUE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3250636928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h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LIMIT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4.001506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3.01550116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2080253057"/>
                  </a:ext>
                </a:extLst>
              </a:tr>
              <a:tr h="162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Li6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2.79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LIMIT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1.008665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6.01347726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01" marR="7601" marT="7601" marB="0" anchor="b"/>
                </a:tc>
                <a:extLst>
                  <a:ext uri="{0D108BD9-81ED-4DB2-BD59-A6C34878D82A}">
                    <a16:rowId xmlns:a16="http://schemas.microsoft.com/office/drawing/2014/main" val="3252874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58867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21221B8-D815-E8FD-7F8D-9EA59838F2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91778" y="1441450"/>
            <a:ext cx="7360444" cy="490696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1CEF7-4939-DA7A-49F1-47E1AC1BA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Spiger</a:t>
            </a:r>
            <a:r>
              <a:rPr lang="en-US" dirty="0"/>
              <a:t> A1094007 :  (</a:t>
            </a:r>
            <a:r>
              <a:rPr lang="en-US" dirty="0" err="1"/>
              <a:t>h,p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737692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15D9323-A509-8EAB-BB06-693EDA7B8D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91778" y="1441450"/>
            <a:ext cx="7360444" cy="4906963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27BE053-6A00-1BFB-21B3-59AA2253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Tombrello</a:t>
            </a:r>
            <a:r>
              <a:rPr lang="en-US" dirty="0"/>
              <a:t> A1295005 : (</a:t>
            </a:r>
            <a:r>
              <a:rPr lang="en-US" dirty="0" err="1"/>
              <a:t>h,p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348951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15D9323-A509-8EAB-BB06-693EDA7B8D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91778" y="1441450"/>
            <a:ext cx="7360444" cy="4906963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27BE053-6A00-1BFB-21B3-59AA2253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McCray A1410002 : p elastic</a:t>
            </a:r>
          </a:p>
        </p:txBody>
      </p:sp>
    </p:spTree>
    <p:extLst>
      <p:ext uri="{BB962C8B-B14F-4D97-AF65-F5344CB8AC3E}">
        <p14:creationId xmlns:p14="http://schemas.microsoft.com/office/powerpoint/2010/main" val="19551426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CBF1C7-87B3-BB4A-A201-E2EAD717E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09" y="210648"/>
            <a:ext cx="8229600" cy="100877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Before</a:t>
            </a:r>
            <a:r>
              <a:rPr lang="en-US" dirty="0"/>
              <a:t>:  </a:t>
            </a:r>
            <a:r>
              <a:rPr lang="en-US" baseline="30000" dirty="0"/>
              <a:t>3</a:t>
            </a:r>
            <a:r>
              <a:rPr lang="en-US" dirty="0"/>
              <a:t>He + </a:t>
            </a:r>
            <a:r>
              <a:rPr lang="en-US" baseline="30000" dirty="0"/>
              <a:t>4</a:t>
            </a:r>
            <a:r>
              <a:rPr lang="en-US" dirty="0"/>
              <a:t>He  → </a:t>
            </a:r>
            <a:r>
              <a:rPr lang="en-US" baseline="30000" dirty="0"/>
              <a:t>1</a:t>
            </a:r>
            <a:r>
              <a:rPr lang="en-US" dirty="0"/>
              <a:t>H + </a:t>
            </a:r>
            <a:r>
              <a:rPr lang="en-US" baseline="30000" dirty="0"/>
              <a:t>6</a:t>
            </a:r>
            <a:r>
              <a:rPr lang="en-US" dirty="0"/>
              <a:t>Li from EXFOR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975E4E-8E37-D747-A59D-A6540C3F40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1642" y="1463222"/>
            <a:ext cx="5941415" cy="4906963"/>
          </a:xfrm>
        </p:spPr>
      </p:pic>
      <p:pic>
        <p:nvPicPr>
          <p:cNvPr id="2" name="Content Placeholder 6">
            <a:extLst>
              <a:ext uri="{FF2B5EF4-FFF2-40B4-BE49-F238E27FC236}">
                <a16:creationId xmlns:a16="http://schemas.microsoft.com/office/drawing/2014/main" id="{C62292AE-E398-6F49-558B-8D5D23087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197" y="3814839"/>
            <a:ext cx="2785160" cy="24726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933FC9-054D-704F-9967-701070AC295B}"/>
              </a:ext>
            </a:extLst>
          </p:cNvPr>
          <p:cNvSpPr txBox="1"/>
          <p:nvPr/>
        </p:nvSpPr>
        <p:spPr>
          <a:xfrm>
            <a:off x="6012006" y="5524934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elastic</a:t>
            </a:r>
          </a:p>
        </p:txBody>
      </p:sp>
    </p:spTree>
    <p:extLst>
      <p:ext uri="{BB962C8B-B14F-4D97-AF65-F5344CB8AC3E}">
        <p14:creationId xmlns:p14="http://schemas.microsoft.com/office/powerpoint/2010/main" val="38004196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456BE4-C516-9184-8E62-107FAC5D3F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706355" y="1349745"/>
            <a:ext cx="3242349" cy="486603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7D031D4-92E7-59ED-8B29-5D0C7A068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parameters (Brune basis): mostly shifted!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70D420-87DA-C5F5-130C-22D86CB7D70F}"/>
              </a:ext>
            </a:extLst>
          </p:cNvPr>
          <p:cNvSpPr txBox="1"/>
          <p:nvPr/>
        </p:nvSpPr>
        <p:spPr>
          <a:xfrm>
            <a:off x="8130209" y="203752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6529C2-8F99-380D-8DBE-14D4E09441D9}"/>
              </a:ext>
            </a:extLst>
          </p:cNvPr>
          <p:cNvSpPr txBox="1"/>
          <p:nvPr/>
        </p:nvSpPr>
        <p:spPr>
          <a:xfrm>
            <a:off x="49696" y="2037522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5A6AD6-683E-1AF0-DA44-5EB8064BBFC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54766" y="1300845"/>
            <a:ext cx="3425564" cy="491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3177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8C42213-4E6A-3CB7-72F1-67FCEF9A1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Include </a:t>
            </a:r>
          </a:p>
          <a:p>
            <a:pPr lvl="1"/>
            <a:r>
              <a:rPr lang="en-US" dirty="0"/>
              <a:t>Li6(3</a:t>
            </a:r>
            <a:r>
              <a:rPr lang="en-US" baseline="30000" dirty="0"/>
              <a:t>+</a:t>
            </a:r>
            <a:r>
              <a:rPr lang="en-US" dirty="0"/>
              <a:t>) excited state: has been measured</a:t>
            </a:r>
          </a:p>
          <a:p>
            <a:pPr lvl="1"/>
            <a:r>
              <a:rPr lang="en-US" dirty="0"/>
              <a:t>He3 + He4 → Be7 + </a:t>
            </a:r>
            <a:r>
              <a:rPr lang="en-US" dirty="0">
                <a:latin typeface="Symbol" pitchFamily="2" charset="2"/>
              </a:rPr>
              <a:t>g</a:t>
            </a:r>
          </a:p>
          <a:p>
            <a:pPr lvl="1"/>
            <a:r>
              <a:rPr lang="en-US" dirty="0">
                <a:latin typeface="+mn-lt"/>
              </a:rPr>
              <a:t>Also?    </a:t>
            </a:r>
            <a:r>
              <a:rPr lang="en-US" dirty="0"/>
              <a:t>He3 + He4 → Be7(1/2</a:t>
            </a:r>
            <a:r>
              <a:rPr lang="en-US" baseline="30000" dirty="0"/>
              <a:t>-</a:t>
            </a:r>
            <a:r>
              <a:rPr lang="en-US" dirty="0"/>
              <a:t>) + </a:t>
            </a:r>
            <a:r>
              <a:rPr lang="en-US" dirty="0">
                <a:latin typeface="Symbol" pitchFamily="2" charset="2"/>
              </a:rPr>
              <a:t>g     </a:t>
            </a:r>
            <a:r>
              <a:rPr lang="en-US" dirty="0">
                <a:latin typeface="+mn-lt"/>
              </a:rPr>
              <a:t>(</a:t>
            </a:r>
            <a:r>
              <a:rPr lang="en-US" dirty="0">
                <a:latin typeface="Symbol" pitchFamily="2" charset="2"/>
              </a:rPr>
              <a:t>g </a:t>
            </a:r>
            <a:r>
              <a:rPr lang="en-US" dirty="0">
                <a:latin typeface="+mn-lt"/>
              </a:rPr>
              <a:t>decays 0.429 MeV</a:t>
            </a:r>
            <a:r>
              <a:rPr lang="en-US" dirty="0"/>
              <a:t> → </a:t>
            </a:r>
            <a:r>
              <a:rPr lang="en-US" dirty="0" err="1">
                <a:latin typeface="+mn-lt"/>
              </a:rPr>
              <a:t>gs</a:t>
            </a:r>
            <a:r>
              <a:rPr lang="en-US" dirty="0">
                <a:latin typeface="+mn-lt"/>
              </a:rPr>
              <a:t>)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 (like n+Li6 capture)</a:t>
            </a:r>
          </a:p>
          <a:p>
            <a:r>
              <a:rPr lang="en-US" dirty="0">
                <a:latin typeface="+mn-lt"/>
              </a:rPr>
              <a:t>Evaluate data sets which appear to be discrepant</a:t>
            </a:r>
          </a:p>
          <a:p>
            <a:r>
              <a:rPr lang="en-US" dirty="0">
                <a:latin typeface="+mn-lt"/>
              </a:rPr>
              <a:t>Include any further LANL data</a:t>
            </a:r>
          </a:p>
          <a:p>
            <a:r>
              <a:rPr lang="en-US" dirty="0">
                <a:latin typeface="+mn-lt"/>
              </a:rPr>
              <a:t>Validate fits with all our codes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(using </a:t>
            </a:r>
            <a:r>
              <a:rPr lang="en-US" dirty="0">
                <a:latin typeface="+mn-lt"/>
                <a:hlinkClick r:id="rId2"/>
              </a:rPr>
              <a:t>https://github.com/LLNL/ferdinand</a:t>
            </a:r>
            <a:r>
              <a:rPr lang="en-US" dirty="0">
                <a:latin typeface="+mn-lt"/>
              </a:rPr>
              <a:t> )</a:t>
            </a:r>
          </a:p>
          <a:p>
            <a:r>
              <a:rPr lang="en-US" dirty="0">
                <a:latin typeface="+mn-lt"/>
              </a:rPr>
              <a:t>Submit v2 to CSEWG for ENDF/B-VIII.1/beta2</a:t>
            </a:r>
          </a:p>
          <a:p>
            <a:endParaRPr lang="en-US" dirty="0">
              <a:latin typeface="+mn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9E0604-8D6C-3E1F-449F-29DDA22F4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to do</a:t>
            </a:r>
          </a:p>
        </p:txBody>
      </p:sp>
    </p:spTree>
    <p:extLst>
      <p:ext uri="{BB962C8B-B14F-4D97-AF65-F5344CB8AC3E}">
        <p14:creationId xmlns:p14="http://schemas.microsoft.com/office/powerpoint/2010/main" val="25317230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F79F8A-CCE3-FC4A-9307-FB534779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bound states should be at the observed Be7 energies, but that will not happen exactly since we are using the B=-L boundary conditions. So I ended up constraining the </a:t>
            </a:r>
            <a:r>
              <a:rPr lang="en-US" dirty="0" err="1"/>
              <a:t>Brune</a:t>
            </a:r>
            <a:r>
              <a:rPr lang="en-US" dirty="0"/>
              <a:t>-basis bound states at observed energy within 0.02 MeV.</a:t>
            </a:r>
          </a:p>
          <a:p>
            <a:r>
              <a:rPr lang="en-US" dirty="0"/>
              <a:t>I ended up adding in some broad 3/2+ and 5/2+ poles lower than our 20 MeV background pole set.</a:t>
            </a:r>
          </a:p>
          <a:p>
            <a:r>
              <a:rPr lang="en-US" dirty="0"/>
              <a:t>The amplitudes for the background poles were highly correlated in the final fit (</a:t>
            </a:r>
            <a:r>
              <a:rPr lang="en-US" dirty="0">
                <a:latin typeface="Symbol" pitchFamily="2" charset="2"/>
              </a:rPr>
              <a:t>r</a:t>
            </a:r>
            <a:r>
              <a:rPr lang="en-US" dirty="0"/>
              <a:t> &gt; 0.995). Since, strictly, these are not physical observables, I ended up fixing many of them, and only varying the norms and the middle-pole properties in order to obtain the final covariance matrix.</a:t>
            </a:r>
          </a:p>
          <a:p>
            <a:r>
              <a:rPr lang="en-US" dirty="0"/>
              <a:t>I always plot the phase shifts, on a fine energy grid, from the final parameters: to make sure no unwanted poles have crept in.</a:t>
            </a:r>
          </a:p>
          <a:p>
            <a:r>
              <a:rPr lang="en-US" dirty="0"/>
              <a:t>It is probable that the </a:t>
            </a:r>
            <a:r>
              <a:rPr lang="en-US" dirty="0" err="1"/>
              <a:t>Spiger_aa</a:t>
            </a:r>
            <a:r>
              <a:rPr lang="en-US" dirty="0"/>
              <a:t> elastic data is 0.1 MeV too high in its energy calibration. I fitted also the energy calibration of </a:t>
            </a:r>
            <a:r>
              <a:rPr lang="en-US" dirty="0" err="1"/>
              <a:t>Spiger_aa</a:t>
            </a:r>
            <a:r>
              <a:rPr lang="en-US" dirty="0"/>
              <a:t> and </a:t>
            </a:r>
            <a:r>
              <a:rPr lang="en-US" dirty="0" err="1"/>
              <a:t>Tombrello_aa</a:t>
            </a:r>
            <a:r>
              <a:rPr lang="en-US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C8AA88-211C-8642-AC60-424139BF6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adventures</a:t>
            </a:r>
          </a:p>
        </p:txBody>
      </p:sp>
    </p:spTree>
    <p:extLst>
      <p:ext uri="{BB962C8B-B14F-4D97-AF65-F5344CB8AC3E}">
        <p14:creationId xmlns:p14="http://schemas.microsoft.com/office/powerpoint/2010/main" val="1111958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9991640-2A5D-0A4B-A15E-4B537193D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get </a:t>
            </a:r>
            <a:r>
              <a:rPr lang="en-US" dirty="0">
                <a:latin typeface="Symbol" pitchFamily="2" charset="2"/>
              </a:rPr>
              <a:t>c</a:t>
            </a:r>
            <a:r>
              <a:rPr lang="en-US" baseline="30000" dirty="0"/>
              <a:t>2</a:t>
            </a:r>
            <a:r>
              <a:rPr lang="en-US" dirty="0"/>
              <a:t>/N = 2.884 from the data,</a:t>
            </a:r>
            <a:br>
              <a:rPr lang="en-US" dirty="0"/>
            </a:br>
            <a:r>
              <a:rPr lang="en-US" dirty="0"/>
              <a:t>and </a:t>
            </a:r>
            <a:r>
              <a:rPr lang="en-US" dirty="0">
                <a:latin typeface="Symbol" pitchFamily="2" charset="2"/>
              </a:rPr>
              <a:t>c</a:t>
            </a:r>
            <a:r>
              <a:rPr lang="en-US" baseline="30000" dirty="0"/>
              <a:t>2</a:t>
            </a:r>
            <a:r>
              <a:rPr lang="en-US" dirty="0"/>
              <a:t>/N =  3.037 overall including contributions from norm factors differing from unity and shifts differing from zero.</a:t>
            </a:r>
          </a:p>
          <a:p>
            <a:r>
              <a:rPr lang="en-US" dirty="0"/>
              <a:t>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339F9A-C97E-0A44-BE14-F5B5AA26C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fit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42D7BFB-43A9-C446-896D-B30EAAB33D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2481107"/>
              </p:ext>
            </p:extLst>
          </p:nvPr>
        </p:nvGraphicFramePr>
        <p:xfrm>
          <a:off x="649515" y="2624930"/>
          <a:ext cx="4220660" cy="2503666"/>
        </p:xfrm>
        <a:graphic>
          <a:graphicData uri="http://schemas.openxmlformats.org/drawingml/2006/table">
            <a:tbl>
              <a:tblPr/>
              <a:tblGrid>
                <a:gridCol w="2151780">
                  <a:extLst>
                    <a:ext uri="{9D8B030D-6E8A-4147-A177-3AD203B41FA5}">
                      <a16:colId xmlns:a16="http://schemas.microsoft.com/office/drawing/2014/main" val="1297301832"/>
                    </a:ext>
                  </a:extLst>
                </a:gridCol>
                <a:gridCol w="767720">
                  <a:extLst>
                    <a:ext uri="{9D8B030D-6E8A-4147-A177-3AD203B41FA5}">
                      <a16:colId xmlns:a16="http://schemas.microsoft.com/office/drawing/2014/main" val="1902538736"/>
                    </a:ext>
                  </a:extLst>
                </a:gridCol>
                <a:gridCol w="681217">
                  <a:extLst>
                    <a:ext uri="{9D8B030D-6E8A-4147-A177-3AD203B41FA5}">
                      <a16:colId xmlns:a16="http://schemas.microsoft.com/office/drawing/2014/main" val="1489698987"/>
                    </a:ext>
                  </a:extLst>
                </a:gridCol>
                <a:gridCol w="619943">
                  <a:extLst>
                    <a:ext uri="{9D8B030D-6E8A-4147-A177-3AD203B41FA5}">
                      <a16:colId xmlns:a16="http://schemas.microsoft.com/office/drawing/2014/main" val="3164749291"/>
                    </a:ext>
                  </a:extLst>
                </a:gridCol>
              </a:tblGrid>
              <a:tr h="2276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Dataset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Chisq/pts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 norm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 shift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4378692"/>
                  </a:ext>
                </a:extLst>
              </a:tr>
              <a:tr h="2276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Barnard_aa.dat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040019"/>
                  </a:ext>
                </a:extLst>
              </a:tr>
              <a:tr h="2276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Elwyn_pa.dat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8484707"/>
                  </a:ext>
                </a:extLst>
              </a:tr>
              <a:tr h="2276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Fasoli_pp.dat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3.895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8156824"/>
                  </a:ext>
                </a:extLst>
              </a:tr>
              <a:tr h="2276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Harrison_pp0.dat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5.489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8286449"/>
                  </a:ext>
                </a:extLst>
              </a:tr>
              <a:tr h="2276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Lin_pa.dat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8994264"/>
                  </a:ext>
                </a:extLst>
              </a:tr>
              <a:tr h="2276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McCray_pp.dat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283552"/>
                  </a:ext>
                </a:extLst>
              </a:tr>
              <a:tr h="2276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Mohr_aa.dat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3.481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1219714"/>
                  </a:ext>
                </a:extLst>
              </a:tr>
              <a:tr h="2276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Spiger-A1094004-lab_aa.dat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2303530"/>
                  </a:ext>
                </a:extLst>
              </a:tr>
              <a:tr h="2276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Spiger-cm_ap0.dat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5508217"/>
                  </a:ext>
                </a:extLst>
              </a:tr>
              <a:tr h="2276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Tombrello_aa.dat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1.080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3310261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D96390E-0820-EB46-86D5-6EE91A78A559}"/>
                  </a:ext>
                </a:extLst>
              </p:cNvPr>
              <p:cNvSpPr txBox="1"/>
              <p:nvPr/>
            </p:nvSpPr>
            <p:spPr>
              <a:xfrm>
                <a:off x="293115" y="5416476"/>
                <a:ext cx="5530681" cy="5775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Using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b="0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: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𝑒𝑥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 −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𝜎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𝑡h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𝑒𝑥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  <m:r>
                              <a:rPr lang="en-US" b="0" i="1" baseline="3000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nary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 −1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num>
                          <m:den>
                            <m:sSubSup>
                              <m:sSub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den>
                        </m:f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𝑒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num>
                          <m:den>
                            <m:sSubSup>
                              <m:sSub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sub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den>
                        </m:f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D96390E-0820-EB46-86D5-6EE91A78A5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115" y="5416476"/>
                <a:ext cx="5530681" cy="577594"/>
              </a:xfrm>
              <a:prstGeom prst="rect">
                <a:avLst/>
              </a:prstGeom>
              <a:blipFill>
                <a:blip r:embed="rId2"/>
                <a:stretch>
                  <a:fillRect l="-917" t="-54348" b="-913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16CB995-3F68-6E28-A7C6-2CBF3A2B5A8B}"/>
                  </a:ext>
                </a:extLst>
              </p:cNvPr>
              <p:cNvSpPr txBox="1"/>
              <p:nvPr/>
            </p:nvSpPr>
            <p:spPr>
              <a:xfrm>
                <a:off x="5823796" y="2904506"/>
                <a:ext cx="3320204" cy="33547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/>
                  <a:t>Notations</a:t>
                </a:r>
              </a:p>
              <a:p>
                <a14:m>
                  <m:oMath xmlns:m="http://schemas.openxmlformats.org/officeDocument/2006/math">
                    <m:r>
                      <m:rPr>
                        <m:brk m:alnAt="7"/>
                      </m:rPr>
                      <a:rPr lang="en-US" sz="140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1400" dirty="0"/>
                  <a:t> = identifies experimental result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𝑒𝑥</m:t>
                        </m:r>
                      </m:sub>
                    </m:sSub>
                  </m:oMath>
                </a14:m>
                <a:r>
                  <a:rPr lang="en-US" sz="1400" dirty="0"/>
                  <a:t> = experimental result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𝑒𝑥</m:t>
                        </m:r>
                      </m:sub>
                    </m:sSub>
                  </m:oMath>
                </a14:m>
                <a:r>
                  <a:rPr lang="en-US" sz="1400" dirty="0"/>
                  <a:t> = experimental point uncertainty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𝑡h</m:t>
                        </m:r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sz="1400" dirty="0"/>
                  <a:t>= theory model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1400" dirty="0"/>
                  <a:t> = systematic scale factor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1400" dirty="0"/>
                  <a:t> = expt. listed systematic uncertainty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en-US" sz="1400" dirty="0"/>
                  <a:t> = systematic energy shift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en-US" sz="1400" dirty="0"/>
                  <a:t> = expt. listed energy uncertainty</a:t>
                </a:r>
              </a:p>
              <a:p>
                <a:endParaRPr lang="en-US" sz="1400" dirty="0"/>
              </a:p>
              <a:p>
                <a:r>
                  <a:rPr lang="en-US" sz="1200" dirty="0"/>
                  <a:t>We assume that the experimental point</a:t>
                </a:r>
                <a:br>
                  <a:rPr lang="en-US" sz="1200" dirty="0"/>
                </a:br>
                <a:r>
                  <a:rPr lang="en-US" sz="1200" dirty="0"/>
                  <a:t>uncertainties also scale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200" dirty="0"/>
                  <a:t>.</a:t>
                </a:r>
              </a:p>
              <a:p>
                <a:br>
                  <a:rPr lang="en-US" sz="1200" dirty="0"/>
                </a:br>
                <a:r>
                  <a:rPr lang="en-US" sz="1200" dirty="0"/>
                  <a:t>Point scaling factors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1200" dirty="0"/>
                  <a:t> are grouped</a:t>
                </a:r>
                <a:br>
                  <a:rPr lang="en-US" sz="1200" dirty="0"/>
                </a:br>
                <a:r>
                  <a:rPr lang="en-US" sz="1200" dirty="0"/>
                  <a:t>according to experimental systematics into</a:t>
                </a:r>
              </a:p>
              <a:p>
                <a:r>
                  <a:rPr lang="en-US" sz="1200" dirty="0"/>
                  <a:t>angular or energy-dependent scaling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16CB995-3F68-6E28-A7C6-2CBF3A2B5A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3796" y="2904506"/>
                <a:ext cx="3320204" cy="3354765"/>
              </a:xfrm>
              <a:prstGeom prst="rect">
                <a:avLst/>
              </a:prstGeom>
              <a:blipFill>
                <a:blip r:embed="rId3"/>
                <a:stretch>
                  <a:fillRect l="-763" b="-7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8637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75F7136-8CD9-EB46-B953-3AEB764E1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Fitted R-matrix parameters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1B6994-59E2-624F-9D2A-320D9F6C3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09" y="1346896"/>
            <a:ext cx="4252576" cy="48228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1A00D6-A9CC-664B-814A-7B291B7B4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129" y="2063584"/>
            <a:ext cx="3657600" cy="411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571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BF0539-CB5B-354B-834A-3A24B74E4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858" y="226505"/>
            <a:ext cx="8229600" cy="1008771"/>
          </a:xfrm>
        </p:spPr>
        <p:txBody>
          <a:bodyPr/>
          <a:lstStyle/>
          <a:p>
            <a:r>
              <a:rPr lang="en-US" dirty="0" err="1"/>
              <a:t>Brune</a:t>
            </a:r>
            <a:r>
              <a:rPr lang="en-US" dirty="0"/>
              <a:t> Basis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2AEDA2-4E82-E24A-B359-CA6EED44CBDD}"/>
              </a:ext>
            </a:extLst>
          </p:cNvPr>
          <p:cNvSpPr txBox="1"/>
          <p:nvPr/>
        </p:nvSpPr>
        <p:spPr>
          <a:xfrm>
            <a:off x="128047" y="1877961"/>
            <a:ext cx="827341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Lucida Sans Typewriter" panose="020B0509030504030204" pitchFamily="49" charset="77"/>
              </a:rPr>
              <a:t>183 parameters and 226 fitted data sets</a:t>
            </a:r>
          </a:p>
          <a:p>
            <a:r>
              <a:rPr lang="en-US" sz="1200" dirty="0">
                <a:latin typeface="Lucida Sans Typewriter" panose="020B0509030504030204" pitchFamily="49" charset="77"/>
              </a:rPr>
              <a:t>Spin-parity groups with no poles: [(3.5, 1), (4.5, -1), (4.5, 1)]</a:t>
            </a:r>
          </a:p>
          <a:p>
            <a:endParaRPr lang="en-US" sz="1200" dirty="0">
              <a:latin typeface="Lucida Sans Typewriter" panose="020B0509030504030204" pitchFamily="49" charset="77"/>
            </a:endParaRP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=1.5- from   -12.669 to    -3.682 took   31 iterations (cm:    -5.444 to    </a:t>
            </a:r>
            <a:r>
              <a:rPr lang="en-US" sz="1200" dirty="0">
                <a:solidFill>
                  <a:srgbClr val="FF0000"/>
                </a:solidFill>
                <a:latin typeface="Lucida Sans Typewriter" panose="020B0509030504030204" pitchFamily="49" charset="77"/>
              </a:rPr>
              <a:t>-1.582</a:t>
            </a:r>
            <a:r>
              <a:rPr lang="en-US" sz="1200" dirty="0">
                <a:latin typeface="Lucida Sans Typewriter" panose="020B0509030504030204" pitchFamily="49" charset="77"/>
              </a:rPr>
              <a:t>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=1.5- from    31.955 to    19.747 took   60 iterations (cm:    13.732 to     8.486)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=1.5- from    46.542 to    39.136 took    6 iterations (cm:    </a:t>
            </a:r>
            <a:r>
              <a:rPr lang="en-US" sz="1200" dirty="0">
                <a:solidFill>
                  <a:srgbClr val="FF0000"/>
                </a:solidFill>
                <a:latin typeface="Lucida Sans Typewriter" panose="020B0509030504030204" pitchFamily="49" charset="77"/>
              </a:rPr>
              <a:t>20.000</a:t>
            </a:r>
            <a:r>
              <a:rPr lang="en-US" sz="1200" dirty="0">
                <a:latin typeface="Lucida Sans Typewriter" panose="020B0509030504030204" pitchFamily="49" charset="77"/>
              </a:rPr>
              <a:t> to    16.817)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=0.5- from   -38.193 to    -2.641 took  278 iterations (cm:   -16.412 to    </a:t>
            </a:r>
            <a:r>
              <a:rPr lang="en-US" sz="1200" dirty="0">
                <a:solidFill>
                  <a:srgbClr val="FF0000"/>
                </a:solidFill>
                <a:latin typeface="Lucida Sans Typewriter" panose="020B0509030504030204" pitchFamily="49" charset="77"/>
              </a:rPr>
              <a:t>-1.135</a:t>
            </a:r>
            <a:r>
              <a:rPr lang="en-US" sz="1200" dirty="0">
                <a:latin typeface="Lucida Sans Typewriter" panose="020B0509030504030204" pitchFamily="49" charset="77"/>
              </a:rPr>
              <a:t>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=0.5- from    46.542 to    39.743 took    6 iterations (cm:    </a:t>
            </a:r>
            <a:r>
              <a:rPr lang="en-US" sz="1200" dirty="0">
                <a:solidFill>
                  <a:srgbClr val="FF0000"/>
                </a:solidFill>
                <a:latin typeface="Lucida Sans Typewriter" panose="020B0509030504030204" pitchFamily="49" charset="77"/>
              </a:rPr>
              <a:t>20.000</a:t>
            </a:r>
            <a:r>
              <a:rPr lang="en-US" sz="1200" dirty="0">
                <a:latin typeface="Lucida Sans Typewriter" panose="020B0509030504030204" pitchFamily="49" charset="77"/>
              </a:rPr>
              <a:t> to    17.078)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=3.5- from   -29.086 to     6.924 took  523 iterations (cm:   -12.499 to     2.975)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=3.5- from    46.542 to    24.676 took   18 iterations (cm:    </a:t>
            </a:r>
            <a:r>
              <a:rPr lang="en-US" sz="1200" dirty="0">
                <a:solidFill>
                  <a:srgbClr val="FF0000"/>
                </a:solidFill>
                <a:latin typeface="Lucida Sans Typewriter" panose="020B0509030504030204" pitchFamily="49" charset="77"/>
              </a:rPr>
              <a:t>20.000</a:t>
            </a:r>
            <a:r>
              <a:rPr lang="en-US" sz="1200" dirty="0">
                <a:latin typeface="Lucida Sans Typewriter" panose="020B0509030504030204" pitchFamily="49" charset="77"/>
              </a:rPr>
              <a:t> to    10.604)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=2.5- from    14.511 to    11.713 took   48 iterations (cm:     6.236 to     5.033)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=2.5- from    16.426 to    13.016 took  262 iterations (cm:     7.058 to     5.593)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=2.5- from    46.542 to    19.809 took   38 iterations (cm:    </a:t>
            </a:r>
            <a:r>
              <a:rPr lang="en-US" sz="1200" dirty="0">
                <a:solidFill>
                  <a:srgbClr val="FF0000"/>
                </a:solidFill>
                <a:latin typeface="Lucida Sans Typewriter" panose="020B0509030504030204" pitchFamily="49" charset="77"/>
              </a:rPr>
              <a:t>20.000</a:t>
            </a:r>
            <a:r>
              <a:rPr lang="en-US" sz="1200" dirty="0">
                <a:latin typeface="Lucida Sans Typewriter" panose="020B0509030504030204" pitchFamily="49" charset="77"/>
              </a:rPr>
              <a:t> to     8.512)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=0.5+ from    46.542 to    40.740 took    9 iterations (cm:    </a:t>
            </a:r>
            <a:r>
              <a:rPr lang="en-US" sz="1200" dirty="0">
                <a:solidFill>
                  <a:srgbClr val="FF0000"/>
                </a:solidFill>
                <a:latin typeface="Lucida Sans Typewriter" panose="020B0509030504030204" pitchFamily="49" charset="77"/>
              </a:rPr>
              <a:t>20.000</a:t>
            </a:r>
            <a:r>
              <a:rPr lang="en-US" sz="1200" dirty="0">
                <a:latin typeface="Lucida Sans Typewriter" panose="020B0509030504030204" pitchFamily="49" charset="77"/>
              </a:rPr>
              <a:t> to    17.507)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=1.5+ from    29.641 to    18.132 took  268 iterations (cm:    12.737 to     7.792)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=1.5+ from    46.542 to    25.829 took   22 iterations (cm:    </a:t>
            </a:r>
            <a:r>
              <a:rPr lang="en-US" sz="1200" dirty="0">
                <a:solidFill>
                  <a:srgbClr val="FF0000"/>
                </a:solidFill>
                <a:latin typeface="Lucida Sans Typewriter" panose="020B0509030504030204" pitchFamily="49" charset="77"/>
              </a:rPr>
              <a:t>20.000 </a:t>
            </a:r>
            <a:r>
              <a:rPr lang="en-US" sz="1200" dirty="0">
                <a:latin typeface="Lucida Sans Typewriter" panose="020B0509030504030204" pitchFamily="49" charset="77"/>
              </a:rPr>
              <a:t>to    11.099)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=2.5+ from    36.075 to    15.979 took  358 iterations (cm:    15.502 to     6.866)</a:t>
            </a:r>
          </a:p>
          <a:p>
            <a:r>
              <a:rPr lang="en-US" sz="1200" dirty="0" err="1">
                <a:latin typeface="Lucida Sans Typewriter" panose="020B0509030504030204" pitchFamily="49" charset="77"/>
              </a:rPr>
              <a:t>J,pi</a:t>
            </a:r>
            <a:r>
              <a:rPr lang="en-US" sz="1200" dirty="0">
                <a:latin typeface="Lucida Sans Typewriter" panose="020B0509030504030204" pitchFamily="49" charset="77"/>
              </a:rPr>
              <a:t>=2.5+ from    46.542 to    30.270 took   12 iterations (cm:    </a:t>
            </a:r>
            <a:r>
              <a:rPr lang="en-US" sz="1200" dirty="0">
                <a:solidFill>
                  <a:srgbClr val="FF0000"/>
                </a:solidFill>
                <a:latin typeface="Lucida Sans Typewriter" panose="020B0509030504030204" pitchFamily="49" charset="77"/>
              </a:rPr>
              <a:t>20.000</a:t>
            </a:r>
            <a:r>
              <a:rPr lang="en-US" sz="1200" dirty="0">
                <a:latin typeface="Lucida Sans Typewriter" panose="020B0509030504030204" pitchFamily="49" charset="77"/>
              </a:rPr>
              <a:t> to    13.008)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3B03FB-2B5C-DE49-B8EA-59FDEF949B1E}"/>
              </a:ext>
            </a:extLst>
          </p:cNvPr>
          <p:cNvSpPr txBox="1"/>
          <p:nvPr/>
        </p:nvSpPr>
        <p:spPr>
          <a:xfrm>
            <a:off x="2153264" y="5294281"/>
            <a:ext cx="14366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Incident </a:t>
            </a:r>
            <a:r>
              <a:rPr lang="en-US" baseline="30000" dirty="0"/>
              <a:t>4</a:t>
            </a:r>
            <a:r>
              <a:rPr lang="en-US" dirty="0"/>
              <a:t>He</a:t>
            </a:r>
            <a:br>
              <a:rPr lang="en-US" dirty="0"/>
            </a:br>
            <a:r>
              <a:rPr lang="en-US" dirty="0"/>
              <a:t>lab energies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1BCEAA-F177-F14B-BFC2-6B7E690B83BF}"/>
              </a:ext>
            </a:extLst>
          </p:cNvPr>
          <p:cNvSpPr txBox="1"/>
          <p:nvPr/>
        </p:nvSpPr>
        <p:spPr>
          <a:xfrm>
            <a:off x="6206634" y="5199637"/>
            <a:ext cx="21948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CM energies</a:t>
            </a:r>
          </a:p>
          <a:p>
            <a:r>
              <a:rPr lang="en-US" dirty="0"/>
              <a:t>in </a:t>
            </a:r>
            <a:r>
              <a:rPr lang="en-US" baseline="30000" dirty="0"/>
              <a:t>4</a:t>
            </a:r>
            <a:r>
              <a:rPr lang="en-US" dirty="0"/>
              <a:t>He+</a:t>
            </a:r>
            <a:r>
              <a:rPr lang="en-US" baseline="30000" dirty="0"/>
              <a:t>3</a:t>
            </a:r>
            <a:r>
              <a:rPr lang="en-US" dirty="0"/>
              <a:t>He channel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DAA06F-D418-844E-B68A-0D4F14722BF9}"/>
              </a:ext>
            </a:extLst>
          </p:cNvPr>
          <p:cNvSpPr txBox="1"/>
          <p:nvPr/>
        </p:nvSpPr>
        <p:spPr>
          <a:xfrm>
            <a:off x="6556089" y="1877961"/>
            <a:ext cx="18453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solidFill>
                  <a:srgbClr val="FF0000"/>
                </a:solidFill>
              </a:rPr>
              <a:t>constrained energies</a:t>
            </a:r>
            <a:br>
              <a:rPr lang="en-US" sz="1400" dirty="0">
                <a:solidFill>
                  <a:srgbClr val="FF0000"/>
                </a:solidFill>
              </a:rPr>
            </a:br>
            <a:r>
              <a:rPr lang="en-US" sz="1400" dirty="0">
                <a:solidFill>
                  <a:srgbClr val="FF0000"/>
                </a:solidFill>
              </a:rPr>
              <a:t>in red</a:t>
            </a:r>
          </a:p>
        </p:txBody>
      </p:sp>
    </p:spTree>
    <p:extLst>
      <p:ext uri="{BB962C8B-B14F-4D97-AF65-F5344CB8AC3E}">
        <p14:creationId xmlns:p14="http://schemas.microsoft.com/office/powerpoint/2010/main" val="1064232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8C27A6-40DA-AA42-A28F-DCD3DCCCBC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5184" y="1481317"/>
            <a:ext cx="6019800" cy="47879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CC45D70-8906-0E4D-A395-5A0FD0E71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aseline="30000" dirty="0"/>
              <a:t>4</a:t>
            </a:r>
            <a:r>
              <a:rPr lang="en-US" dirty="0"/>
              <a:t>He + </a:t>
            </a:r>
            <a:r>
              <a:rPr lang="en-US" baseline="30000" dirty="0"/>
              <a:t>3</a:t>
            </a:r>
            <a:r>
              <a:rPr lang="en-US" dirty="0"/>
              <a:t>He diagonal phase shifts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8316DA-E706-8F44-922E-22018D809666}"/>
              </a:ext>
            </a:extLst>
          </p:cNvPr>
          <p:cNvSpPr txBox="1"/>
          <p:nvPr/>
        </p:nvSpPr>
        <p:spPr>
          <a:xfrm>
            <a:off x="6941574" y="2261419"/>
            <a:ext cx="226215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Only 3 resonances</a:t>
            </a:r>
            <a:br>
              <a:rPr lang="en-US" dirty="0"/>
            </a:br>
            <a:r>
              <a:rPr lang="en-US" dirty="0"/>
              <a:t>in entrance channel:</a:t>
            </a:r>
          </a:p>
          <a:p>
            <a:r>
              <a:rPr lang="en-US" dirty="0"/>
              <a:t>1 in 7/2-</a:t>
            </a:r>
          </a:p>
          <a:p>
            <a:r>
              <a:rPr lang="en-US" dirty="0"/>
              <a:t>2 in 5/2-</a:t>
            </a:r>
          </a:p>
          <a:p>
            <a:endParaRPr lang="en-US" dirty="0"/>
          </a:p>
          <a:p>
            <a:r>
              <a:rPr lang="en-US" dirty="0"/>
              <a:t>Hint of 5/2+ pole</a:t>
            </a:r>
          </a:p>
          <a:p>
            <a:r>
              <a:rPr lang="en-US" dirty="0"/>
              <a:t>(no resonance)</a:t>
            </a:r>
          </a:p>
        </p:txBody>
      </p:sp>
    </p:spTree>
    <p:extLst>
      <p:ext uri="{BB962C8B-B14F-4D97-AF65-F5344CB8AC3E}">
        <p14:creationId xmlns:p14="http://schemas.microsoft.com/office/powerpoint/2010/main" val="2438966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C42B84F-6DCE-5E40-B1F0-4DE9C02B2E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243" y="1456531"/>
            <a:ext cx="4902200" cy="4572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8D4C6FC-1236-084A-8977-E0DC1801A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Barnard_aa</a:t>
            </a:r>
            <a:r>
              <a:rPr lang="en-US" dirty="0"/>
              <a:t>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64025A5-4B2C-024A-9541-22546F633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028" y="2678583"/>
            <a:ext cx="3363686" cy="32737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601B2E4-2086-BA4D-B5AC-294A96C4A2F6}"/>
              </a:ext>
            </a:extLst>
          </p:cNvPr>
          <p:cNvSpPr txBox="1"/>
          <p:nvPr/>
        </p:nvSpPr>
        <p:spPr>
          <a:xfrm>
            <a:off x="5714674" y="2370806"/>
            <a:ext cx="23038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Experiment/R-matrix ratios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C437CC-FB1E-3743-8413-CF7A03E7B7BE}"/>
              </a:ext>
            </a:extLst>
          </p:cNvPr>
          <p:cNvSpPr txBox="1"/>
          <p:nvPr/>
        </p:nvSpPr>
        <p:spPr>
          <a:xfrm>
            <a:off x="5845629" y="1447800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1D05AA7-E8E0-494F-8647-0CE124A2D8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2567094"/>
              </p:ext>
            </p:extLst>
          </p:nvPr>
        </p:nvGraphicFramePr>
        <p:xfrm>
          <a:off x="5537192" y="1494067"/>
          <a:ext cx="3162300" cy="40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89783">
                  <a:extLst>
                    <a:ext uri="{9D8B030D-6E8A-4147-A177-3AD203B41FA5}">
                      <a16:colId xmlns:a16="http://schemas.microsoft.com/office/drawing/2014/main" val="1040302191"/>
                    </a:ext>
                  </a:extLst>
                </a:gridCol>
                <a:gridCol w="674244">
                  <a:extLst>
                    <a:ext uri="{9D8B030D-6E8A-4147-A177-3AD203B41FA5}">
                      <a16:colId xmlns:a16="http://schemas.microsoft.com/office/drawing/2014/main" val="1696035132"/>
                    </a:ext>
                  </a:extLst>
                </a:gridCol>
                <a:gridCol w="598273">
                  <a:extLst>
                    <a:ext uri="{9D8B030D-6E8A-4147-A177-3AD203B41FA5}">
                      <a16:colId xmlns:a16="http://schemas.microsoft.com/office/drawing/2014/main" val="389351636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Dataset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Chisq/pts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 norm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128060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Barnard_aa.dat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0.967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0.990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3531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3096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015_PPT_UNC_V7.06 (1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 bwMode="auto">
        <a:gradFill flip="none" rotWithShape="1">
          <a:gsLst>
            <a:gs pos="0">
              <a:schemeClr val="bg1">
                <a:lumMod val="65000"/>
                <a:tint val="66000"/>
                <a:satMod val="160000"/>
              </a:schemeClr>
            </a:gs>
            <a:gs pos="50000">
              <a:schemeClr val="bg1">
                <a:lumMod val="65000"/>
                <a:tint val="44500"/>
                <a:satMod val="160000"/>
              </a:schemeClr>
            </a:gs>
            <a:gs pos="100000">
              <a:schemeClr val="bg1">
                <a:lumMod val="65000"/>
                <a:tint val="23500"/>
                <a:satMod val="160000"/>
              </a:schemeClr>
            </a:gs>
          </a:gsLst>
          <a:lin ang="16200000" scaled="1"/>
          <a:tileRect/>
        </a:gradFill>
        <a:ln>
          <a:solidFill>
            <a:schemeClr val="accent1">
              <a:lumMod val="75000"/>
            </a:schemeClr>
          </a:solidFill>
          <a:headEnd/>
          <a:tailEnd/>
        </a:ln>
      </a:spPr>
      <a:bodyPr rtlCol="0" anchor="b">
        <a:prstTxWarp prst="textNoShape">
          <a:avLst/>
        </a:prstTxWarp>
      </a:bodyPr>
      <a:lstStyle>
        <a:defPPr algn="ctr">
          <a:spcBef>
            <a:spcPct val="0"/>
          </a:spcBef>
          <a:defRPr sz="1600" dirty="0">
            <a:solidFill>
              <a:srgbClr val="000000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 w="28575" cmpd="sng">
          <a:solidFill>
            <a:schemeClr val="accent1">
              <a:lumMod val="75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2015_PPT_UNC_V7</Template>
  <TotalTime>11838</TotalTime>
  <Words>2045</Words>
  <Application>Microsoft Macintosh PowerPoint</Application>
  <PresentationFormat>On-screen Show (4:3)</PresentationFormat>
  <Paragraphs>471</Paragraphs>
  <Slides>36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Calibri</vt:lpstr>
      <vt:lpstr>Cambria Math</vt:lpstr>
      <vt:lpstr>Lucida Grande</vt:lpstr>
      <vt:lpstr>Lucida Sans Typewriter</vt:lpstr>
      <vt:lpstr>Symbol</vt:lpstr>
      <vt:lpstr>Wingdings</vt:lpstr>
      <vt:lpstr>Wingdings 2</vt:lpstr>
      <vt:lpstr>2015_PPT_UNC_V7.06 (1)</vt:lpstr>
      <vt:lpstr>Candidate evaluation for He3 + He4  in ENDF/B-VIII.1/beta1</vt:lpstr>
      <vt:lpstr>R-matrix Framework</vt:lpstr>
      <vt:lpstr>Specifying Experiment Data for the Be7 system</vt:lpstr>
      <vt:lpstr>Search adventures</vt:lpstr>
      <vt:lpstr>Results of fit</vt:lpstr>
      <vt:lpstr>Fitted R-matrix parameters</vt:lpstr>
      <vt:lpstr>Brune Basis</vt:lpstr>
      <vt:lpstr>4He + 3He diagonal phase shifts</vt:lpstr>
      <vt:lpstr>Barnard_aa data</vt:lpstr>
      <vt:lpstr>Tombrello_aa data</vt:lpstr>
      <vt:lpstr>Spiger_aa data</vt:lpstr>
      <vt:lpstr>Spiger_aa data (without energy shift adjusting)</vt:lpstr>
      <vt:lpstr>Mohr_aa data</vt:lpstr>
      <vt:lpstr>Fasoli_pp data</vt:lpstr>
      <vt:lpstr>Harrison_pp0.data</vt:lpstr>
      <vt:lpstr>McCray_pp.data</vt:lpstr>
      <vt:lpstr>Spiger-cm_ap data</vt:lpstr>
      <vt:lpstr>Elwyn_pa data</vt:lpstr>
      <vt:lpstr>Lin_pa data</vt:lpstr>
      <vt:lpstr>On the Incompatibility of Lin and Elwyn data</vt:lpstr>
      <vt:lpstr>Review of Fit</vt:lpstr>
      <vt:lpstr>Review 3He + 4He elastic scattering from EXFOR</vt:lpstr>
      <vt:lpstr>Review 3He + 4He elastic scattering (2) </vt:lpstr>
      <vt:lpstr>Review 3He + 4He  → 1H + 6Li from EXFOR</vt:lpstr>
      <vt:lpstr>Review 1H + 6Li elastic scattering (1) </vt:lpstr>
      <vt:lpstr>Review 1H + 6Li elastic scattering (2) </vt:lpstr>
      <vt:lpstr>Review 1H + 6Li → 4He + 3He from EXFOR</vt:lpstr>
      <vt:lpstr>Review 1H + 6Li → 4He + 3He from EXFOR</vt:lpstr>
      <vt:lpstr>Refitting with higher energy p+Li6 data</vt:lpstr>
      <vt:lpstr>Spiger A1094007 :  (h,p)</vt:lpstr>
      <vt:lpstr>Tombrello A1295005 : (h,p)</vt:lpstr>
      <vt:lpstr>McCray A1410002 : p elastic</vt:lpstr>
      <vt:lpstr>Before:  3He + 4He  → 1H + 6Li from EXFOR</vt:lpstr>
      <vt:lpstr>New parameters (Brune basis): mostly shifted!</vt:lpstr>
      <vt:lpstr>Still to do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Should not exceed two lines</dc:title>
  <dc:creator>Thompson, Ian J.</dc:creator>
  <cp:lastModifiedBy>Thompson, Ian J.</cp:lastModifiedBy>
  <cp:revision>69</cp:revision>
  <cp:lastPrinted>2022-10-28T00:59:31Z</cp:lastPrinted>
  <dcterms:created xsi:type="dcterms:W3CDTF">2018-08-12T12:27:19Z</dcterms:created>
  <dcterms:modified xsi:type="dcterms:W3CDTF">2023-02-12T18:59:07Z</dcterms:modified>
</cp:coreProperties>
</file>

<file path=docProps/thumbnail.jpeg>
</file>